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 id="2147483660" r:id="rId2"/>
  </p:sldMasterIdLst>
  <p:notesMasterIdLst>
    <p:notesMasterId r:id="rId30"/>
  </p:notesMasterIdLst>
  <p:sldIdLst>
    <p:sldId id="256" r:id="rId3"/>
    <p:sldId id="258" r:id="rId4"/>
    <p:sldId id="260" r:id="rId5"/>
    <p:sldId id="285" r:id="rId6"/>
    <p:sldId id="274" r:id="rId7"/>
    <p:sldId id="261" r:id="rId8"/>
    <p:sldId id="296" r:id="rId9"/>
    <p:sldId id="302" r:id="rId10"/>
    <p:sldId id="303" r:id="rId11"/>
    <p:sldId id="304" r:id="rId12"/>
    <p:sldId id="298" r:id="rId13"/>
    <p:sldId id="305" r:id="rId14"/>
    <p:sldId id="307" r:id="rId15"/>
    <p:sldId id="308" r:id="rId16"/>
    <p:sldId id="301" r:id="rId17"/>
    <p:sldId id="300" r:id="rId18"/>
    <p:sldId id="309" r:id="rId19"/>
    <p:sldId id="310" r:id="rId20"/>
    <p:sldId id="311" r:id="rId21"/>
    <p:sldId id="317" r:id="rId22"/>
    <p:sldId id="312" r:id="rId23"/>
    <p:sldId id="313" r:id="rId24"/>
    <p:sldId id="314" r:id="rId25"/>
    <p:sldId id="315" r:id="rId26"/>
    <p:sldId id="316" r:id="rId27"/>
    <p:sldId id="280" r:id="rId28"/>
    <p:sldId id="278" r:id="rId29"/>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2975" autoAdjust="0"/>
    <p:restoredTop sz="94660"/>
  </p:normalViewPr>
  <p:slideViewPr>
    <p:cSldViewPr snapToGrid="0">
      <p:cViewPr varScale="1">
        <p:scale>
          <a:sx n="103" d="100"/>
          <a:sy n="103" d="100"/>
        </p:scale>
        <p:origin x="11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2.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01DEA489-B936-4A87-BADD-07ECDCFAF9B5}" type="datetimeFigureOut">
              <a:rPr lang="he-IL" smtClean="0"/>
              <a:t>ט"ו/תמוז/תשפ"ב</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6904993D-4278-4155-A073-DCD6B778B5A2}" type="slidenum">
              <a:rPr lang="he-IL" smtClean="0"/>
              <a:t>‹#›</a:t>
            </a:fld>
            <a:endParaRPr lang="he-IL"/>
          </a:p>
        </p:txBody>
      </p:sp>
    </p:spTree>
    <p:extLst>
      <p:ext uri="{BB962C8B-B14F-4D97-AF65-F5344CB8AC3E}">
        <p14:creationId xmlns:p14="http://schemas.microsoft.com/office/powerpoint/2010/main" val="639411833"/>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4833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29465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82415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49619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9735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68542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56100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24084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88717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bc98855ff3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bc98855ff3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29918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8467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92014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046B973-A0FE-436A-B11C-7133F5D7E66F}"/>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C8B8BBEE-B826-4114-A04D-F81ACC05A4A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F53A301D-718C-4442-A182-69A3CD9F08A1}"/>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2D969EC8-E525-42AB-AA71-26F146E0EB9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F1C8F371-5605-4938-BFA8-3D0F01B09E19}"/>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4026711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AB7ACEC-50C6-4DCD-838A-260575ED0FC4}"/>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FF46EAD3-174B-4EA6-A80C-280A9874AEDF}"/>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C0135B49-F3CC-44ED-8790-F33FD3ED2DFC}"/>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ED04F34D-1ADE-4E63-98C7-90F850596B24}"/>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D9FA52EB-DC06-4F6A-80BE-1D3DCED2AAE4}"/>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2240765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78C8878A-CBB0-4BA0-B45D-E283D3A30B55}"/>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6C965D2F-DB8C-491A-AF07-F05BF9C3B055}"/>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E14B2C80-D167-4AE3-A85D-CED2DF6793C4}"/>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B125022B-A465-4E93-AE09-41F3A3B10EEA}"/>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ECE90681-9999-44D1-B167-F79F9ED7BE2E}"/>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27725222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a:stretch/>
        </p:blipFill>
        <p:spPr>
          <a:xfrm>
            <a:off x="1" y="-33"/>
            <a:ext cx="12191943" cy="6858000"/>
          </a:xfrm>
          <a:prstGeom prst="rect">
            <a:avLst/>
          </a:prstGeom>
          <a:noFill/>
          <a:ln>
            <a:noFill/>
          </a:ln>
        </p:spPr>
      </p:pic>
      <p:sp>
        <p:nvSpPr>
          <p:cNvPr id="11" name="Google Shape;11;p2"/>
          <p:cNvSpPr txBox="1">
            <a:spLocks noGrp="1"/>
          </p:cNvSpPr>
          <p:nvPr>
            <p:ph type="ctrTitle"/>
          </p:nvPr>
        </p:nvSpPr>
        <p:spPr>
          <a:xfrm>
            <a:off x="914400" y="2655767"/>
            <a:ext cx="6052000" cy="1546400"/>
          </a:xfrm>
          <a:prstGeom prst="rect">
            <a:avLst/>
          </a:prstGeom>
        </p:spPr>
        <p:txBody>
          <a:bodyPr spcFirstLastPara="1" wrap="square" lIns="0" tIns="0" rIns="0" bIns="0" anchor="ctr" anchorCtr="0">
            <a:noAutofit/>
          </a:bodyPr>
          <a:lstStyle>
            <a:lvl1pPr lvl="0">
              <a:spcBef>
                <a:spcPts val="0"/>
              </a:spcBef>
              <a:spcAft>
                <a:spcPts val="0"/>
              </a:spcAft>
              <a:buSzPts val="5000"/>
              <a:buNone/>
              <a:defRPr sz="6667"/>
            </a:lvl1pPr>
            <a:lvl2pPr lvl="1">
              <a:spcBef>
                <a:spcPts val="0"/>
              </a:spcBef>
              <a:spcAft>
                <a:spcPts val="0"/>
              </a:spcAft>
              <a:buSzPts val="5000"/>
              <a:buNone/>
              <a:defRPr sz="6667"/>
            </a:lvl2pPr>
            <a:lvl3pPr lvl="2">
              <a:spcBef>
                <a:spcPts val="0"/>
              </a:spcBef>
              <a:spcAft>
                <a:spcPts val="0"/>
              </a:spcAft>
              <a:buSzPts val="5000"/>
              <a:buNone/>
              <a:defRPr sz="6667"/>
            </a:lvl3pPr>
            <a:lvl4pPr lvl="3">
              <a:spcBef>
                <a:spcPts val="0"/>
              </a:spcBef>
              <a:spcAft>
                <a:spcPts val="0"/>
              </a:spcAft>
              <a:buSzPts val="5000"/>
              <a:buNone/>
              <a:defRPr sz="6667"/>
            </a:lvl4pPr>
            <a:lvl5pPr lvl="4">
              <a:spcBef>
                <a:spcPts val="0"/>
              </a:spcBef>
              <a:spcAft>
                <a:spcPts val="0"/>
              </a:spcAft>
              <a:buSzPts val="5000"/>
              <a:buNone/>
              <a:defRPr sz="6667"/>
            </a:lvl5pPr>
            <a:lvl6pPr lvl="5">
              <a:spcBef>
                <a:spcPts val="0"/>
              </a:spcBef>
              <a:spcAft>
                <a:spcPts val="0"/>
              </a:spcAft>
              <a:buSzPts val="5000"/>
              <a:buNone/>
              <a:defRPr sz="6667"/>
            </a:lvl6pPr>
            <a:lvl7pPr lvl="6">
              <a:spcBef>
                <a:spcPts val="0"/>
              </a:spcBef>
              <a:spcAft>
                <a:spcPts val="0"/>
              </a:spcAft>
              <a:buSzPts val="5000"/>
              <a:buNone/>
              <a:defRPr sz="6667"/>
            </a:lvl7pPr>
            <a:lvl8pPr lvl="7">
              <a:spcBef>
                <a:spcPts val="0"/>
              </a:spcBef>
              <a:spcAft>
                <a:spcPts val="0"/>
              </a:spcAft>
              <a:buSzPts val="5000"/>
              <a:buNone/>
              <a:defRPr sz="6667"/>
            </a:lvl8pPr>
            <a:lvl9pPr lvl="8">
              <a:spcBef>
                <a:spcPts val="0"/>
              </a:spcBef>
              <a:spcAft>
                <a:spcPts val="0"/>
              </a:spcAft>
              <a:buSzPts val="5000"/>
              <a:buNone/>
              <a:defRPr sz="6667"/>
            </a:lvl9pPr>
          </a:lstStyle>
          <a:p>
            <a:endParaRPr/>
          </a:p>
        </p:txBody>
      </p:sp>
    </p:spTree>
    <p:extLst>
      <p:ext uri="{BB962C8B-B14F-4D97-AF65-F5344CB8AC3E}">
        <p14:creationId xmlns:p14="http://schemas.microsoft.com/office/powerpoint/2010/main" val="1260159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4" name="Google Shape;14;p3"/>
          <p:cNvSpPr txBox="1">
            <a:spLocks noGrp="1"/>
          </p:cNvSpPr>
          <p:nvPr>
            <p:ph type="ctrTitle"/>
          </p:nvPr>
        </p:nvSpPr>
        <p:spPr>
          <a:xfrm>
            <a:off x="914400" y="2212733"/>
            <a:ext cx="5685200" cy="1546400"/>
          </a:xfrm>
          <a:prstGeom prst="rect">
            <a:avLst/>
          </a:prstGeom>
        </p:spPr>
        <p:txBody>
          <a:bodyPr spcFirstLastPara="1" wrap="square" lIns="0" tIns="0" rIns="0" bIns="0" anchor="b" anchorCtr="0">
            <a:noAutofit/>
          </a:bodyPr>
          <a:lstStyle>
            <a:lvl1pPr lvl="0" rtl="0">
              <a:spcBef>
                <a:spcPts val="0"/>
              </a:spcBef>
              <a:spcAft>
                <a:spcPts val="0"/>
              </a:spcAft>
              <a:buSzPts val="3600"/>
              <a:buNone/>
              <a:defRPr sz="4800"/>
            </a:lvl1pPr>
            <a:lvl2pPr lvl="1" rtl="0">
              <a:spcBef>
                <a:spcPts val="0"/>
              </a:spcBef>
              <a:spcAft>
                <a:spcPts val="0"/>
              </a:spcAft>
              <a:buSzPts val="3600"/>
              <a:buNone/>
              <a:defRPr sz="4800"/>
            </a:lvl2pPr>
            <a:lvl3pPr lvl="2" rtl="0">
              <a:spcBef>
                <a:spcPts val="0"/>
              </a:spcBef>
              <a:spcAft>
                <a:spcPts val="0"/>
              </a:spcAft>
              <a:buSzPts val="3600"/>
              <a:buNone/>
              <a:defRPr sz="4800"/>
            </a:lvl3pPr>
            <a:lvl4pPr lvl="3" rtl="0">
              <a:spcBef>
                <a:spcPts val="0"/>
              </a:spcBef>
              <a:spcAft>
                <a:spcPts val="0"/>
              </a:spcAft>
              <a:buSzPts val="3600"/>
              <a:buNone/>
              <a:defRPr sz="4800"/>
            </a:lvl4pPr>
            <a:lvl5pPr lvl="4" rtl="0">
              <a:spcBef>
                <a:spcPts val="0"/>
              </a:spcBef>
              <a:spcAft>
                <a:spcPts val="0"/>
              </a:spcAft>
              <a:buSzPts val="3600"/>
              <a:buNone/>
              <a:defRPr sz="4800"/>
            </a:lvl5pPr>
            <a:lvl6pPr lvl="5" rtl="0">
              <a:spcBef>
                <a:spcPts val="0"/>
              </a:spcBef>
              <a:spcAft>
                <a:spcPts val="0"/>
              </a:spcAft>
              <a:buSzPts val="3600"/>
              <a:buNone/>
              <a:defRPr sz="4800"/>
            </a:lvl6pPr>
            <a:lvl7pPr lvl="6" rtl="0">
              <a:spcBef>
                <a:spcPts val="0"/>
              </a:spcBef>
              <a:spcAft>
                <a:spcPts val="0"/>
              </a:spcAft>
              <a:buSzPts val="3600"/>
              <a:buNone/>
              <a:defRPr sz="4800"/>
            </a:lvl7pPr>
            <a:lvl8pPr lvl="7" rtl="0">
              <a:spcBef>
                <a:spcPts val="0"/>
              </a:spcBef>
              <a:spcAft>
                <a:spcPts val="0"/>
              </a:spcAft>
              <a:buSzPts val="3600"/>
              <a:buNone/>
              <a:defRPr sz="4800"/>
            </a:lvl8pPr>
            <a:lvl9pPr lvl="8" rtl="0">
              <a:spcBef>
                <a:spcPts val="0"/>
              </a:spcBef>
              <a:spcAft>
                <a:spcPts val="0"/>
              </a:spcAft>
              <a:buSzPts val="3600"/>
              <a:buNone/>
              <a:defRPr sz="4800"/>
            </a:lvl9pPr>
          </a:lstStyle>
          <a:p>
            <a:endParaRPr/>
          </a:p>
        </p:txBody>
      </p:sp>
      <p:sp>
        <p:nvSpPr>
          <p:cNvPr id="15" name="Google Shape;15;p3"/>
          <p:cNvSpPr txBox="1">
            <a:spLocks noGrp="1"/>
          </p:cNvSpPr>
          <p:nvPr>
            <p:ph type="subTitle" idx="1"/>
          </p:nvPr>
        </p:nvSpPr>
        <p:spPr>
          <a:xfrm>
            <a:off x="914400" y="3888339"/>
            <a:ext cx="5685200" cy="1046400"/>
          </a:xfrm>
          <a:prstGeom prst="rect">
            <a:avLst/>
          </a:prstGeom>
        </p:spPr>
        <p:txBody>
          <a:bodyPr spcFirstLastPara="1" wrap="square" lIns="0" tIns="0" rIns="0" bIns="0" anchor="t" anchorCtr="0">
            <a:noAutofit/>
          </a:bodyPr>
          <a:lstStyle>
            <a:lvl1pPr lvl="0" rtl="0">
              <a:spcBef>
                <a:spcPts val="0"/>
              </a:spcBef>
              <a:spcAft>
                <a:spcPts val="0"/>
              </a:spcAft>
              <a:buClr>
                <a:schemeClr val="accent4"/>
              </a:buClr>
              <a:buSzPts val="1800"/>
              <a:buNone/>
              <a:defRPr sz="2400">
                <a:solidFill>
                  <a:schemeClr val="accent4"/>
                </a:solidFill>
              </a:defRPr>
            </a:lvl1pPr>
            <a:lvl2pPr lvl="1" rtl="0">
              <a:spcBef>
                <a:spcPts val="0"/>
              </a:spcBef>
              <a:spcAft>
                <a:spcPts val="0"/>
              </a:spcAft>
              <a:buClr>
                <a:schemeClr val="accent4"/>
              </a:buClr>
              <a:buSzPts val="1800"/>
              <a:buNone/>
              <a:defRPr sz="2400">
                <a:solidFill>
                  <a:schemeClr val="accent4"/>
                </a:solidFill>
              </a:defRPr>
            </a:lvl2pPr>
            <a:lvl3pPr lvl="2" rtl="0">
              <a:spcBef>
                <a:spcPts val="0"/>
              </a:spcBef>
              <a:spcAft>
                <a:spcPts val="0"/>
              </a:spcAft>
              <a:buClr>
                <a:schemeClr val="accent4"/>
              </a:buClr>
              <a:buSzPts val="1800"/>
              <a:buNone/>
              <a:defRPr sz="2400">
                <a:solidFill>
                  <a:schemeClr val="accent4"/>
                </a:solidFill>
              </a:defRPr>
            </a:lvl3pPr>
            <a:lvl4pPr lvl="3" rtl="0">
              <a:spcBef>
                <a:spcPts val="0"/>
              </a:spcBef>
              <a:spcAft>
                <a:spcPts val="0"/>
              </a:spcAft>
              <a:buClr>
                <a:schemeClr val="accent4"/>
              </a:buClr>
              <a:buSzPts val="1800"/>
              <a:buNone/>
              <a:defRPr sz="2400">
                <a:solidFill>
                  <a:schemeClr val="accent4"/>
                </a:solidFill>
              </a:defRPr>
            </a:lvl4pPr>
            <a:lvl5pPr lvl="4" rtl="0">
              <a:spcBef>
                <a:spcPts val="0"/>
              </a:spcBef>
              <a:spcAft>
                <a:spcPts val="0"/>
              </a:spcAft>
              <a:buClr>
                <a:schemeClr val="accent4"/>
              </a:buClr>
              <a:buSzPts val="1800"/>
              <a:buNone/>
              <a:defRPr sz="2400">
                <a:solidFill>
                  <a:schemeClr val="accent4"/>
                </a:solidFill>
              </a:defRPr>
            </a:lvl5pPr>
            <a:lvl6pPr lvl="5" rtl="0">
              <a:spcBef>
                <a:spcPts val="0"/>
              </a:spcBef>
              <a:spcAft>
                <a:spcPts val="0"/>
              </a:spcAft>
              <a:buClr>
                <a:schemeClr val="accent4"/>
              </a:buClr>
              <a:buSzPts val="1800"/>
              <a:buNone/>
              <a:defRPr sz="2400">
                <a:solidFill>
                  <a:schemeClr val="accent4"/>
                </a:solidFill>
              </a:defRPr>
            </a:lvl6pPr>
            <a:lvl7pPr lvl="6" rtl="0">
              <a:spcBef>
                <a:spcPts val="0"/>
              </a:spcBef>
              <a:spcAft>
                <a:spcPts val="0"/>
              </a:spcAft>
              <a:buClr>
                <a:schemeClr val="accent4"/>
              </a:buClr>
              <a:buSzPts val="1800"/>
              <a:buNone/>
              <a:defRPr sz="2400">
                <a:solidFill>
                  <a:schemeClr val="accent4"/>
                </a:solidFill>
              </a:defRPr>
            </a:lvl7pPr>
            <a:lvl8pPr lvl="7" rtl="0">
              <a:spcBef>
                <a:spcPts val="0"/>
              </a:spcBef>
              <a:spcAft>
                <a:spcPts val="0"/>
              </a:spcAft>
              <a:buClr>
                <a:schemeClr val="accent4"/>
              </a:buClr>
              <a:buSzPts val="1800"/>
              <a:buNone/>
              <a:defRPr sz="2400">
                <a:solidFill>
                  <a:schemeClr val="accent4"/>
                </a:solidFill>
              </a:defRPr>
            </a:lvl8pPr>
            <a:lvl9pPr lvl="8" rtl="0">
              <a:spcBef>
                <a:spcPts val="0"/>
              </a:spcBef>
              <a:spcAft>
                <a:spcPts val="0"/>
              </a:spcAft>
              <a:buClr>
                <a:schemeClr val="accent4"/>
              </a:buClr>
              <a:buSzPts val="1800"/>
              <a:buNone/>
              <a:defRPr sz="2400">
                <a:solidFill>
                  <a:schemeClr val="accent4"/>
                </a:solidFill>
              </a:defRPr>
            </a:lvl9pPr>
          </a:lstStyle>
          <a:p>
            <a:endParaRPr/>
          </a:p>
        </p:txBody>
      </p:sp>
    </p:spTree>
    <p:extLst>
      <p:ext uri="{BB962C8B-B14F-4D97-AF65-F5344CB8AC3E}">
        <p14:creationId xmlns:p14="http://schemas.microsoft.com/office/powerpoint/2010/main" val="37474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22"/>
        <p:cNvGrpSpPr/>
        <p:nvPr/>
      </p:nvGrpSpPr>
      <p:grpSpPr>
        <a:xfrm>
          <a:off x="0" y="0"/>
          <a:ext cx="0" cy="0"/>
          <a:chOff x="0" y="0"/>
          <a:chExt cx="0" cy="0"/>
        </a:xfrm>
      </p:grpSpPr>
      <p:pic>
        <p:nvPicPr>
          <p:cNvPr id="23" name="Google Shape;23;p5"/>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4" name="Google Shape;24;p5"/>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5" name="Google Shape;25;p5"/>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lvl1pPr marL="609585" lvl="0" indent="-507987">
              <a:spcBef>
                <a:spcPts val="800"/>
              </a:spcBef>
              <a:spcAft>
                <a:spcPts val="0"/>
              </a:spcAft>
              <a:buSzPts val="2400"/>
              <a:buChar char="⬡"/>
              <a:defRPr/>
            </a:lvl1pPr>
            <a:lvl2pPr marL="1219170" lvl="1" indent="-507987">
              <a:spcBef>
                <a:spcPts val="0"/>
              </a:spcBef>
              <a:spcAft>
                <a:spcPts val="0"/>
              </a:spcAft>
              <a:buSzPts val="2400"/>
              <a:buChar char="∙"/>
              <a:defRPr/>
            </a:lvl2pPr>
            <a:lvl3pPr marL="1828754" lvl="2" indent="-507987">
              <a:spcBef>
                <a:spcPts val="0"/>
              </a:spcBef>
              <a:spcAft>
                <a:spcPts val="0"/>
              </a:spcAft>
              <a:buSzPts val="2400"/>
              <a:buChar char="∙"/>
              <a:defRPr/>
            </a:lvl3pPr>
            <a:lvl4pPr marL="2438339" lvl="3" indent="-507987">
              <a:spcBef>
                <a:spcPts val="0"/>
              </a:spcBef>
              <a:spcAft>
                <a:spcPts val="0"/>
              </a:spcAft>
              <a:buSzPts val="2400"/>
              <a:buChar char="●"/>
              <a:defRPr/>
            </a:lvl4pPr>
            <a:lvl5pPr marL="3047924" lvl="4" indent="-507987">
              <a:spcBef>
                <a:spcPts val="0"/>
              </a:spcBef>
              <a:spcAft>
                <a:spcPts val="0"/>
              </a:spcAft>
              <a:buSzPts val="2400"/>
              <a:buChar char="○"/>
              <a:defRPr/>
            </a:lvl5pPr>
            <a:lvl6pPr marL="3657509" lvl="5" indent="-507987">
              <a:spcBef>
                <a:spcPts val="0"/>
              </a:spcBef>
              <a:spcAft>
                <a:spcPts val="0"/>
              </a:spcAft>
              <a:buSzPts val="2400"/>
              <a:buChar char="■"/>
              <a:defRPr/>
            </a:lvl6pPr>
            <a:lvl7pPr marL="4267093" lvl="6" indent="-507987">
              <a:spcBef>
                <a:spcPts val="0"/>
              </a:spcBef>
              <a:spcAft>
                <a:spcPts val="0"/>
              </a:spcAft>
              <a:buSzPts val="2400"/>
              <a:buChar char="●"/>
              <a:defRPr/>
            </a:lvl7pPr>
            <a:lvl8pPr marL="4876678" lvl="7" indent="-507987">
              <a:spcBef>
                <a:spcPts val="0"/>
              </a:spcBef>
              <a:spcAft>
                <a:spcPts val="0"/>
              </a:spcAft>
              <a:buSzPts val="2400"/>
              <a:buChar char="○"/>
              <a:defRPr/>
            </a:lvl8pPr>
            <a:lvl9pPr marL="5486263" lvl="8" indent="-507987">
              <a:spcBef>
                <a:spcPts val="0"/>
              </a:spcBef>
              <a:spcAft>
                <a:spcPts val="0"/>
              </a:spcAft>
              <a:buSzPts val="2400"/>
              <a:buChar char="■"/>
              <a:defRPr/>
            </a:lvl9pPr>
          </a:lstStyle>
          <a:p>
            <a:endParaRPr/>
          </a:p>
        </p:txBody>
      </p:sp>
      <p:sp>
        <p:nvSpPr>
          <p:cNvPr id="26" name="Google Shape;26;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14562810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0"/>
        <p:cNvGrpSpPr/>
        <p:nvPr/>
      </p:nvGrpSpPr>
      <p:grpSpPr>
        <a:xfrm>
          <a:off x="0" y="0"/>
          <a:ext cx="0" cy="0"/>
          <a:chOff x="0" y="0"/>
          <a:chExt cx="0" cy="0"/>
        </a:xfrm>
      </p:grpSpPr>
      <p:pic>
        <p:nvPicPr>
          <p:cNvPr id="41" name="Google Shape;41;p8"/>
          <p:cNvPicPr preferRelativeResize="0"/>
          <p:nvPr/>
        </p:nvPicPr>
        <p:blipFill>
          <a:blip r:embed="rId2">
            <a:alphaModFix/>
          </a:blip>
          <a:stretch>
            <a:fillRect/>
          </a:stretch>
        </p:blipFill>
        <p:spPr>
          <a:xfrm>
            <a:off x="0" y="0"/>
            <a:ext cx="12192000" cy="6858000"/>
          </a:xfrm>
          <a:prstGeom prst="rect">
            <a:avLst/>
          </a:prstGeom>
          <a:noFill/>
          <a:ln>
            <a:noFill/>
          </a:ln>
        </p:spPr>
      </p:pic>
      <p:sp>
        <p:nvSpPr>
          <p:cNvPr id="42" name="Google Shape;42;p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43" name="Google Shape;43;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15455102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4"/>
        <p:cNvGrpSpPr/>
        <p:nvPr/>
      </p:nvGrpSpPr>
      <p:grpSpPr>
        <a:xfrm>
          <a:off x="0" y="0"/>
          <a:ext cx="0" cy="0"/>
          <a:chOff x="0" y="0"/>
          <a:chExt cx="0" cy="0"/>
        </a:xfrm>
      </p:grpSpPr>
      <p:pic>
        <p:nvPicPr>
          <p:cNvPr id="45" name="Google Shape;45;p9"/>
          <p:cNvPicPr preferRelativeResize="0"/>
          <p:nvPr/>
        </p:nvPicPr>
        <p:blipFill>
          <a:blip r:embed="rId2">
            <a:alphaModFix/>
          </a:blip>
          <a:stretch>
            <a:fillRect/>
          </a:stretch>
        </p:blipFill>
        <p:spPr>
          <a:xfrm>
            <a:off x="0" y="0"/>
            <a:ext cx="12192000" cy="6858000"/>
          </a:xfrm>
          <a:prstGeom prst="rect">
            <a:avLst/>
          </a:prstGeom>
          <a:noFill/>
          <a:ln>
            <a:noFill/>
          </a:ln>
        </p:spPr>
      </p:pic>
      <p:sp>
        <p:nvSpPr>
          <p:cNvPr id="46" name="Google Shape;46;p9"/>
          <p:cNvSpPr txBox="1">
            <a:spLocks noGrp="1"/>
          </p:cNvSpPr>
          <p:nvPr>
            <p:ph type="body" idx="1"/>
          </p:nvPr>
        </p:nvSpPr>
        <p:spPr>
          <a:xfrm>
            <a:off x="774067" y="5875067"/>
            <a:ext cx="8181200" cy="692800"/>
          </a:xfrm>
          <a:prstGeom prst="rect">
            <a:avLst/>
          </a:prstGeom>
        </p:spPr>
        <p:txBody>
          <a:bodyPr spcFirstLastPara="1" wrap="square" lIns="0" tIns="0" rIns="0" bIns="0" anchor="t" anchorCtr="0">
            <a:noAutofit/>
          </a:bodyPr>
          <a:lstStyle>
            <a:lvl1pPr marL="609585" lvl="0" indent="-304792">
              <a:spcBef>
                <a:spcPts val="480"/>
              </a:spcBef>
              <a:spcAft>
                <a:spcPts val="0"/>
              </a:spcAft>
              <a:buSzPts val="1400"/>
              <a:buNone/>
              <a:defRPr sz="1867"/>
            </a:lvl1pPr>
          </a:lstStyle>
          <a:p>
            <a:endParaRPr/>
          </a:p>
        </p:txBody>
      </p:sp>
      <p:sp>
        <p:nvSpPr>
          <p:cNvPr id="47" name="Google Shape;47;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42761111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 Small circuit" type="blank">
  <p:cSld name="Blank · Small circuit">
    <p:spTree>
      <p:nvGrpSpPr>
        <p:cNvPr id="1" name="Shape 48"/>
        <p:cNvGrpSpPr/>
        <p:nvPr/>
      </p:nvGrpSpPr>
      <p:grpSpPr>
        <a:xfrm>
          <a:off x="0" y="0"/>
          <a:ext cx="0" cy="0"/>
          <a:chOff x="0" y="0"/>
          <a:chExt cx="0" cy="0"/>
        </a:xfrm>
      </p:grpSpPr>
      <p:pic>
        <p:nvPicPr>
          <p:cNvPr id="49" name="Google Shape;49;p10"/>
          <p:cNvPicPr preferRelativeResize="0"/>
          <p:nvPr/>
        </p:nvPicPr>
        <p:blipFill>
          <a:blip r:embed="rId2">
            <a:alphaModFix/>
          </a:blip>
          <a:stretch>
            <a:fillRect/>
          </a:stretch>
        </p:blipFill>
        <p:spPr>
          <a:xfrm>
            <a:off x="0" y="0"/>
            <a:ext cx="12192000" cy="6858000"/>
          </a:xfrm>
          <a:prstGeom prst="rect">
            <a:avLst/>
          </a:prstGeom>
          <a:noFill/>
          <a:ln>
            <a:noFill/>
          </a:ln>
        </p:spPr>
      </p:pic>
      <p:sp>
        <p:nvSpPr>
          <p:cNvPr id="50" name="Google Shape;50;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341041967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 Big circuit">
  <p:cSld name="Blank · Big circuit">
    <p:spTree>
      <p:nvGrpSpPr>
        <p:cNvPr id="1" name="Shape 51"/>
        <p:cNvGrpSpPr/>
        <p:nvPr/>
      </p:nvGrpSpPr>
      <p:grpSpPr>
        <a:xfrm>
          <a:off x="0" y="0"/>
          <a:ext cx="0" cy="0"/>
          <a:chOff x="0" y="0"/>
          <a:chExt cx="0" cy="0"/>
        </a:xfrm>
      </p:grpSpPr>
      <p:pic>
        <p:nvPicPr>
          <p:cNvPr id="52" name="Google Shape;52;p11"/>
          <p:cNvPicPr preferRelativeResize="0"/>
          <p:nvPr/>
        </p:nvPicPr>
        <p:blipFill>
          <a:blip r:embed="rId2">
            <a:alphaModFix/>
          </a:blip>
          <a:stretch>
            <a:fillRect/>
          </a:stretch>
        </p:blipFill>
        <p:spPr>
          <a:xfrm>
            <a:off x="0" y="0"/>
            <a:ext cx="12192000" cy="6858000"/>
          </a:xfrm>
          <a:prstGeom prst="rect">
            <a:avLst/>
          </a:prstGeom>
          <a:noFill/>
          <a:ln>
            <a:noFill/>
          </a:ln>
        </p:spPr>
      </p:pic>
      <p:sp>
        <p:nvSpPr>
          <p:cNvPr id="53" name="Google Shape;53;p11"/>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244533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0F06ACE-39A8-489B-8D59-0802E5A85DEC}"/>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73C7A658-E56D-4BB8-9D63-92E0263AA059}"/>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E3004A8E-FA3E-48DF-9BC7-0911668A54BF}"/>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E2BAE3B0-2B83-4A3F-A980-4B0BE69F72E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2E4A4F53-F88C-46FF-A6AF-E6188E9F5053}"/>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3442091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4C03E01-3CF9-4839-87A2-241A11BCC764}"/>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29E43B2E-85F4-4703-98E4-2EC8B1B467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8BA2DCDA-C982-419F-904E-05546FD3C45D}"/>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E4880D36-DE1B-4F48-81FC-8B6B7A568DA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77B12717-983C-4FD9-B072-0701815B098C}"/>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10346654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B8AF11F-3C8F-47E8-9376-C3BEE5DB8013}"/>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65C890B5-171A-4455-A315-F28C07EAC7A6}"/>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C2BE66A6-767D-428F-8055-C8A73BC178E9}"/>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ADCFDB8A-9E2F-4EF6-B34D-D5EF590B334C}"/>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6" name="מציין מיקום של כותרת תחתונה 5">
            <a:extLst>
              <a:ext uri="{FF2B5EF4-FFF2-40B4-BE49-F238E27FC236}">
                <a16:creationId xmlns:a16="http://schemas.microsoft.com/office/drawing/2014/main" id="{F943F175-41F3-417C-A265-9598A6E124CE}"/>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078C8F26-04B7-4C28-979B-DD7AC9EB73EB}"/>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41565646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9B56387-1CD8-4E3B-860F-09C1457AB7A8}"/>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613003A2-BA46-4100-9677-C7C192E835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08356B00-4BCA-4AC1-AA27-4B3CDE34FFB4}"/>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784F9C84-967A-4A75-B5EA-497AA6F3B4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733FCB36-85F8-4762-8178-2C91C1E2B40C}"/>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10D8E07F-1EFF-4EC7-B921-1291CE052725}"/>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8" name="מציין מיקום של כותרת תחתונה 7">
            <a:extLst>
              <a:ext uri="{FF2B5EF4-FFF2-40B4-BE49-F238E27FC236}">
                <a16:creationId xmlns:a16="http://schemas.microsoft.com/office/drawing/2014/main" id="{E7C2F11E-F829-4C99-B9DF-F6EEEA43AB80}"/>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63FE9280-C961-48E2-80E9-5CDB814F4B41}"/>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1207875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1608BAE-3DC5-48A1-9D4E-57CA9EFB19DE}"/>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C09F4544-5665-4D3F-BC5A-99D411CAD113}"/>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4" name="מציין מיקום של כותרת תחתונה 3">
            <a:extLst>
              <a:ext uri="{FF2B5EF4-FFF2-40B4-BE49-F238E27FC236}">
                <a16:creationId xmlns:a16="http://schemas.microsoft.com/office/drawing/2014/main" id="{70E0B9A2-4F00-4704-A367-E3F632F6A6AA}"/>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418FD473-D098-44DB-A9CF-A332ECD33371}"/>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3070822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2E4D3558-84C5-4569-B0A1-D331ACCDC734}"/>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3" name="מציין מיקום של כותרת תחתונה 2">
            <a:extLst>
              <a:ext uri="{FF2B5EF4-FFF2-40B4-BE49-F238E27FC236}">
                <a16:creationId xmlns:a16="http://schemas.microsoft.com/office/drawing/2014/main" id="{E08E7F59-E8B8-4D37-BD72-6C96A6310986}"/>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5392AEB4-1E44-463D-9014-892D813F913A}"/>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42081397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EAA819F-E8DB-480A-B524-0FA95E24B34F}"/>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B55B682B-0B2C-44FA-9631-42597255535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E7F56D2A-8B97-43C0-9FD2-F2D0D86717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2BDDB363-B3F2-41DF-A023-B42EB2062D32}"/>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6" name="מציין מיקום של כותרת תחתונה 5">
            <a:extLst>
              <a:ext uri="{FF2B5EF4-FFF2-40B4-BE49-F238E27FC236}">
                <a16:creationId xmlns:a16="http://schemas.microsoft.com/office/drawing/2014/main" id="{0D5F20BB-65F9-4543-90F4-3F6D035B1C72}"/>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6C3315A2-E3C3-4796-9B98-9D0CFFCCB95B}"/>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3072231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29AFFA7-9A88-408C-A281-47A1F62D6C52}"/>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8A9A310E-90FD-40AC-ADC3-677955B751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A676E035-8587-45A0-B590-38DC39BEFA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E654BE48-A317-4441-BE72-25C0E9598D19}"/>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6" name="מציין מיקום של כותרת תחתונה 5">
            <a:extLst>
              <a:ext uri="{FF2B5EF4-FFF2-40B4-BE49-F238E27FC236}">
                <a16:creationId xmlns:a16="http://schemas.microsoft.com/office/drawing/2014/main" id="{395D746F-C246-479A-8957-6195645015D9}"/>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AE4B6AED-1E4F-450B-99BA-5D14281486CF}"/>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2017954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5945B223-C7FA-46B4-AF8C-C716ACAA3172}"/>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731CDC11-52E0-46C1-9146-C9092D5D43C7}"/>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112FD242-2D98-4F1E-9A49-B5B4938843A7}"/>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EC62E926-3245-4FD3-8738-4F00990C64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E402843E-6844-4722-8D75-C38DF68A4512}"/>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E34DCDFF-9D3B-4E32-8604-811A6571369F}" type="slidenum">
              <a:rPr lang="he-IL" smtClean="0"/>
              <a:t>‹#›</a:t>
            </a:fld>
            <a:endParaRPr lang="he-IL"/>
          </a:p>
        </p:txBody>
      </p:sp>
    </p:spTree>
    <p:extLst>
      <p:ext uri="{BB962C8B-B14F-4D97-AF65-F5344CB8AC3E}">
        <p14:creationId xmlns:p14="http://schemas.microsoft.com/office/powerpoint/2010/main" val="28851404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a:gsLst>
            <a:gs pos="0">
              <a:srgbClr val="A458FF"/>
            </a:gs>
            <a:gs pos="39000">
              <a:srgbClr val="3544FF"/>
            </a:gs>
            <a:gs pos="100000">
              <a:srgbClr val="0A2F9E"/>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74067" y="274633"/>
            <a:ext cx="8019200" cy="1143200"/>
          </a:xfrm>
          <a:prstGeom prst="rect">
            <a:avLst/>
          </a:prstGeom>
          <a:noFill/>
          <a:ln>
            <a:noFill/>
          </a:ln>
        </p:spPr>
        <p:txBody>
          <a:bodyPr spcFirstLastPara="1" wrap="square" lIns="0" tIns="0" rIns="0" bIns="0" anchor="b" anchorCtr="0">
            <a:noAutofit/>
          </a:bodyPr>
          <a:lstStyle>
            <a:lvl1pPr lvl="0">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1pPr>
            <a:lvl2pPr lvl="1">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2pPr>
            <a:lvl3pPr lvl="2">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3pPr>
            <a:lvl4pPr lvl="3">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4pPr>
            <a:lvl5pPr lvl="4">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5pPr>
            <a:lvl6pPr lvl="5">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6pPr>
            <a:lvl7pPr lvl="6">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7pPr>
            <a:lvl8pPr lvl="7">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8pPr>
            <a:lvl9pPr lvl="8">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9pPr>
          </a:lstStyle>
          <a:p>
            <a:endParaRPr/>
          </a:p>
        </p:txBody>
      </p:sp>
      <p:sp>
        <p:nvSpPr>
          <p:cNvPr id="7" name="Google Shape;7;p1"/>
          <p:cNvSpPr txBox="1">
            <a:spLocks noGrp="1"/>
          </p:cNvSpPr>
          <p:nvPr>
            <p:ph type="body" idx="1"/>
          </p:nvPr>
        </p:nvSpPr>
        <p:spPr>
          <a:xfrm>
            <a:off x="774067" y="1803400"/>
            <a:ext cx="8019200" cy="4215600"/>
          </a:xfrm>
          <a:prstGeom prst="rect">
            <a:avLst/>
          </a:prstGeom>
          <a:noFill/>
          <a:ln>
            <a:noFill/>
          </a:ln>
        </p:spPr>
        <p:txBody>
          <a:bodyPr spcFirstLastPara="1" wrap="square" lIns="0" tIns="0" rIns="0" bIns="0" anchor="t" anchorCtr="0">
            <a:noAutofit/>
          </a:bodyPr>
          <a:lstStyle>
            <a:lvl1pPr marL="457200" lvl="0" indent="-342900">
              <a:lnSpc>
                <a:spcPct val="115000"/>
              </a:lnSpc>
              <a:spcBef>
                <a:spcPts val="600"/>
              </a:spcBef>
              <a:spcAft>
                <a:spcPts val="0"/>
              </a:spcAft>
              <a:buClr>
                <a:schemeClr val="accent5"/>
              </a:buClr>
              <a:buSzPts val="1800"/>
              <a:buFont typeface="Muli"/>
              <a:buChar char="⬡"/>
              <a:defRPr sz="2400">
                <a:solidFill>
                  <a:schemeClr val="lt1"/>
                </a:solidFill>
                <a:latin typeface="Muli"/>
                <a:ea typeface="Muli"/>
                <a:cs typeface="Muli"/>
                <a:sym typeface="Muli"/>
              </a:defRPr>
            </a:lvl1pPr>
            <a:lvl2pPr marL="914400" lvl="1" indent="-3810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2pPr>
            <a:lvl3pPr marL="1371600" lvl="2" indent="-3810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3pPr>
            <a:lvl4pPr marL="1828800" lvl="3"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4pPr>
            <a:lvl5pPr marL="2286000" lvl="4"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5pPr>
            <a:lvl6pPr marL="2743200" lvl="5"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6pPr>
            <a:lvl7pPr marL="3200400" lvl="6"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7pPr>
            <a:lvl8pPr marL="3657600" lvl="7"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8pPr>
            <a:lvl9pPr marL="4114800" lvl="8"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a:buNone/>
              <a:defRPr sz="1733">
                <a:solidFill>
                  <a:schemeClr val="lt1"/>
                </a:solidFill>
                <a:latin typeface="Lexend Deca"/>
                <a:ea typeface="Lexend Deca"/>
                <a:cs typeface="Lexend Deca"/>
                <a:sym typeface="Lexend Deca"/>
              </a:defRPr>
            </a:lvl1pPr>
            <a:lvl2pPr lvl="1" algn="r">
              <a:buNone/>
              <a:defRPr sz="1733">
                <a:solidFill>
                  <a:schemeClr val="lt1"/>
                </a:solidFill>
                <a:latin typeface="Lexend Deca"/>
                <a:ea typeface="Lexend Deca"/>
                <a:cs typeface="Lexend Deca"/>
                <a:sym typeface="Lexend Deca"/>
              </a:defRPr>
            </a:lvl2pPr>
            <a:lvl3pPr lvl="2" algn="r">
              <a:buNone/>
              <a:defRPr sz="1733">
                <a:solidFill>
                  <a:schemeClr val="lt1"/>
                </a:solidFill>
                <a:latin typeface="Lexend Deca"/>
                <a:ea typeface="Lexend Deca"/>
                <a:cs typeface="Lexend Deca"/>
                <a:sym typeface="Lexend Deca"/>
              </a:defRPr>
            </a:lvl3pPr>
            <a:lvl4pPr lvl="3" algn="r">
              <a:buNone/>
              <a:defRPr sz="1733">
                <a:solidFill>
                  <a:schemeClr val="lt1"/>
                </a:solidFill>
                <a:latin typeface="Lexend Deca"/>
                <a:ea typeface="Lexend Deca"/>
                <a:cs typeface="Lexend Deca"/>
                <a:sym typeface="Lexend Deca"/>
              </a:defRPr>
            </a:lvl4pPr>
            <a:lvl5pPr lvl="4" algn="r">
              <a:buNone/>
              <a:defRPr sz="1733">
                <a:solidFill>
                  <a:schemeClr val="lt1"/>
                </a:solidFill>
                <a:latin typeface="Lexend Deca"/>
                <a:ea typeface="Lexend Deca"/>
                <a:cs typeface="Lexend Deca"/>
                <a:sym typeface="Lexend Deca"/>
              </a:defRPr>
            </a:lvl5pPr>
            <a:lvl6pPr lvl="5" algn="r">
              <a:buNone/>
              <a:defRPr sz="1733">
                <a:solidFill>
                  <a:schemeClr val="lt1"/>
                </a:solidFill>
                <a:latin typeface="Lexend Deca"/>
                <a:ea typeface="Lexend Deca"/>
                <a:cs typeface="Lexend Deca"/>
                <a:sym typeface="Lexend Deca"/>
              </a:defRPr>
            </a:lvl6pPr>
            <a:lvl7pPr lvl="6" algn="r">
              <a:buNone/>
              <a:defRPr sz="1733">
                <a:solidFill>
                  <a:schemeClr val="lt1"/>
                </a:solidFill>
                <a:latin typeface="Lexend Deca"/>
                <a:ea typeface="Lexend Deca"/>
                <a:cs typeface="Lexend Deca"/>
                <a:sym typeface="Lexend Deca"/>
              </a:defRPr>
            </a:lvl7pPr>
            <a:lvl8pPr lvl="7" algn="r">
              <a:buNone/>
              <a:defRPr sz="1733">
                <a:solidFill>
                  <a:schemeClr val="lt1"/>
                </a:solidFill>
                <a:latin typeface="Lexend Deca"/>
                <a:ea typeface="Lexend Deca"/>
                <a:cs typeface="Lexend Deca"/>
                <a:sym typeface="Lexend Deca"/>
              </a:defRPr>
            </a:lvl8pPr>
            <a:lvl9pPr lvl="8" algn="r">
              <a:buNone/>
              <a:defRPr sz="1733">
                <a:solidFill>
                  <a:schemeClr val="lt1"/>
                </a:solidFill>
                <a:latin typeface="Lexend Deca"/>
                <a:ea typeface="Lexend Deca"/>
                <a:cs typeface="Lexend Deca"/>
                <a:sym typeface="Lexend Deca"/>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2513114154"/>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20.emf"/></Relationships>
</file>

<file path=ppt/slides/_rels/slide1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14.xml"/><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AlmogJakov" TargetMode="External"/><Relationship Id="rId2" Type="http://schemas.openxmlformats.org/officeDocument/2006/relationships/notesSlide" Target="../notesSlides/notesSlide19.xml"/><Relationship Id="rId1" Type="http://schemas.openxmlformats.org/officeDocument/2006/relationships/slideLayout" Target="../slideLayouts/slideLayout14.xml"/><Relationship Id="rId4" Type="http://schemas.openxmlformats.org/officeDocument/2006/relationships/hyperlink" Target="https://github.com/itay-rafee"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0.xml"/><Relationship Id="rId1" Type="http://schemas.openxmlformats.org/officeDocument/2006/relationships/slideLayout" Target="../slideLayouts/slideLayout17.xml"/><Relationship Id="rId5" Type="http://schemas.openxmlformats.org/officeDocument/2006/relationships/image" Target="../media/image8.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image" Target="../media/image16.emf"/></Relationships>
</file>

<file path=ppt/slides/_rels/slide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1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3"/>
          <p:cNvSpPr txBox="1">
            <a:spLocks noGrp="1"/>
          </p:cNvSpPr>
          <p:nvPr>
            <p:ph type="ctrTitle"/>
          </p:nvPr>
        </p:nvSpPr>
        <p:spPr>
          <a:xfrm>
            <a:off x="914400" y="2655767"/>
            <a:ext cx="6052000" cy="1546400"/>
          </a:xfrm>
          <a:prstGeom prst="rect">
            <a:avLst/>
          </a:prstGeom>
        </p:spPr>
        <p:txBody>
          <a:bodyPr spcFirstLastPara="1" wrap="square" lIns="0" tIns="0" rIns="0" bIns="0" anchor="ctr" anchorCtr="0">
            <a:noAutofit/>
          </a:bodyPr>
          <a:lstStyle/>
          <a:p>
            <a:pPr algn="l"/>
            <a:r>
              <a:rPr lang="en-US" b="1" i="0" dirty="0">
                <a:solidFill>
                  <a:schemeClr val="bg1"/>
                </a:solidFill>
                <a:effectLst/>
                <a:latin typeface="Rubik" panose="02000604000000020004" pitchFamily="2" charset="-79"/>
                <a:cs typeface="Rubik" panose="02000604000000020004" pitchFamily="2" charset="-79"/>
              </a:rPr>
              <a:t>Car Damage Assessment</a:t>
            </a:r>
            <a:br>
              <a:rPr lang="en-US" b="1" i="0" dirty="0">
                <a:solidFill>
                  <a:schemeClr val="bg1"/>
                </a:solidFill>
                <a:effectLst/>
                <a:latin typeface="Rubik" panose="02000604000000020004" pitchFamily="2" charset="-79"/>
                <a:cs typeface="Rubik" panose="02000604000000020004" pitchFamily="2" charset="-79"/>
              </a:rPr>
            </a:br>
            <a:r>
              <a:rPr lang="en-US" sz="3733" b="0" dirty="0">
                <a:solidFill>
                  <a:schemeClr val="bg1"/>
                </a:solidFill>
                <a:latin typeface="Rubik" panose="02000604000000020004" pitchFamily="2" charset="-79"/>
                <a:cs typeface="Rubik" panose="02000604000000020004" pitchFamily="2" charset="-79"/>
              </a:rPr>
              <a:t>Using Machine Learning</a:t>
            </a:r>
            <a:endParaRPr lang="en-US" b="0" i="0" dirty="0">
              <a:solidFill>
                <a:schemeClr val="bg1"/>
              </a:solidFill>
              <a:effectLst/>
              <a:latin typeface="Rubik" panose="02000604000000020004" pitchFamily="2" charset="-79"/>
              <a:cs typeface="Rubik" panose="02000604000000020004" pitchFamily="2" charset="-79"/>
            </a:endParaRPr>
          </a:p>
        </p:txBody>
      </p:sp>
      <p:pic>
        <p:nvPicPr>
          <p:cNvPr id="61" name="Google Shape;61;p13"/>
          <p:cNvPicPr preferRelativeResize="0"/>
          <p:nvPr/>
        </p:nvPicPr>
        <p:blipFill>
          <a:blip r:embed="rId3">
            <a:alphaModFix/>
          </a:blip>
          <a:stretch>
            <a:fillRect/>
          </a:stretch>
        </p:blipFill>
        <p:spPr>
          <a:xfrm>
            <a:off x="7859300" y="1401208"/>
            <a:ext cx="2377133" cy="2709000"/>
          </a:xfrm>
          <a:prstGeom prst="rect">
            <a:avLst/>
          </a:prstGeom>
          <a:noFill/>
          <a:ln>
            <a:noFill/>
          </a:ln>
        </p:spPr>
      </p:pic>
      <p:pic>
        <p:nvPicPr>
          <p:cNvPr id="62" name="Google Shape;62;p13"/>
          <p:cNvPicPr preferRelativeResize="0"/>
          <p:nvPr/>
        </p:nvPicPr>
        <p:blipFill>
          <a:blip r:embed="rId4">
            <a:alphaModFix/>
          </a:blip>
          <a:stretch>
            <a:fillRect/>
          </a:stretch>
        </p:blipFill>
        <p:spPr>
          <a:xfrm>
            <a:off x="7094419" y="504432"/>
            <a:ext cx="883333" cy="968733"/>
          </a:xfrm>
          <a:prstGeom prst="rect">
            <a:avLst/>
          </a:prstGeom>
          <a:noFill/>
          <a:ln>
            <a:noFill/>
          </a:ln>
        </p:spPr>
      </p:pic>
      <p:pic>
        <p:nvPicPr>
          <p:cNvPr id="63" name="Google Shape;63;p13"/>
          <p:cNvPicPr preferRelativeResize="0"/>
          <p:nvPr/>
        </p:nvPicPr>
        <p:blipFill>
          <a:blip r:embed="rId5">
            <a:alphaModFix/>
          </a:blip>
          <a:stretch>
            <a:fillRect/>
          </a:stretch>
        </p:blipFill>
        <p:spPr>
          <a:xfrm>
            <a:off x="10125027" y="1179481"/>
            <a:ext cx="642767" cy="700267"/>
          </a:xfrm>
          <a:prstGeom prst="rect">
            <a:avLst/>
          </a:prstGeom>
          <a:noFill/>
          <a:ln>
            <a:noFill/>
          </a:ln>
        </p:spPr>
      </p:pic>
      <p:pic>
        <p:nvPicPr>
          <p:cNvPr id="64" name="Google Shape;64;p13"/>
          <p:cNvPicPr preferRelativeResize="0"/>
          <p:nvPr/>
        </p:nvPicPr>
        <p:blipFill>
          <a:blip r:embed="rId6">
            <a:alphaModFix/>
          </a:blip>
          <a:stretch>
            <a:fillRect/>
          </a:stretch>
        </p:blipFill>
        <p:spPr>
          <a:xfrm>
            <a:off x="7495590" y="5379435"/>
            <a:ext cx="781553" cy="915067"/>
          </a:xfrm>
          <a:prstGeom prst="rect">
            <a:avLst/>
          </a:prstGeom>
          <a:noFill/>
          <a:ln>
            <a:noFill/>
          </a:ln>
        </p:spPr>
      </p:pic>
      <p:pic>
        <p:nvPicPr>
          <p:cNvPr id="65" name="Google Shape;65;p13"/>
          <p:cNvPicPr preferRelativeResize="0"/>
          <p:nvPr/>
        </p:nvPicPr>
        <p:blipFill>
          <a:blip r:embed="rId7">
            <a:alphaModFix/>
          </a:blip>
          <a:stretch>
            <a:fillRect/>
          </a:stretch>
        </p:blipFill>
        <p:spPr>
          <a:xfrm>
            <a:off x="11205866" y="4832586"/>
            <a:ext cx="429133" cy="597900"/>
          </a:xfrm>
          <a:prstGeom prst="rect">
            <a:avLst/>
          </a:prstGeom>
          <a:noFill/>
          <a:ln>
            <a:noFill/>
          </a:ln>
        </p:spPr>
      </p:pic>
      <p:pic>
        <p:nvPicPr>
          <p:cNvPr id="66" name="Google Shape;66;p13"/>
          <p:cNvPicPr preferRelativeResize="0"/>
          <p:nvPr/>
        </p:nvPicPr>
        <p:blipFill>
          <a:blip r:embed="rId7">
            <a:alphaModFix/>
          </a:blip>
          <a:stretch>
            <a:fillRect/>
          </a:stretch>
        </p:blipFill>
        <p:spPr>
          <a:xfrm>
            <a:off x="11552791" y="5010510"/>
            <a:ext cx="429133" cy="597900"/>
          </a:xfrm>
          <a:prstGeom prst="rect">
            <a:avLst/>
          </a:prstGeom>
          <a:noFill/>
          <a:ln>
            <a:noFill/>
          </a:ln>
        </p:spPr>
      </p:pic>
      <p:sp>
        <p:nvSpPr>
          <p:cNvPr id="9" name="Google Shape;385;p37">
            <a:extLst>
              <a:ext uri="{FF2B5EF4-FFF2-40B4-BE49-F238E27FC236}">
                <a16:creationId xmlns:a16="http://schemas.microsoft.com/office/drawing/2014/main" id="{5BDD7B30-1029-4CCE-8856-F265C10E54FD}"/>
              </a:ext>
            </a:extLst>
          </p:cNvPr>
          <p:cNvSpPr txBox="1">
            <a:spLocks/>
          </p:cNvSpPr>
          <p:nvPr/>
        </p:nvSpPr>
        <p:spPr>
          <a:xfrm>
            <a:off x="917513" y="5131536"/>
            <a:ext cx="7557796" cy="829371"/>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r>
              <a:rPr lang="en-US" b="1" u="sng" kern="0" dirty="0">
                <a:solidFill>
                  <a:schemeClr val="bg1">
                    <a:lumMod val="85000"/>
                  </a:schemeClr>
                </a:solidFill>
                <a:latin typeface="Rubik" panose="02000604000000020004" pitchFamily="2" charset="-79"/>
                <a:cs typeface="Rubik" panose="02000604000000020004" pitchFamily="2" charset="-79"/>
              </a:rPr>
              <a:t>Lect</a:t>
            </a:r>
            <a:r>
              <a:rPr lang="en-US" sz="2000" b="1" u="sng" kern="0" dirty="0">
                <a:solidFill>
                  <a:schemeClr val="bg1">
                    <a:lumMod val="85000"/>
                  </a:schemeClr>
                </a:solidFill>
                <a:latin typeface="Rubik" panose="02000604000000020004" pitchFamily="2" charset="-79"/>
                <a:cs typeface="Rubik" panose="02000604000000020004" pitchFamily="2" charset="-79"/>
              </a:rPr>
              <a:t>urer</a:t>
            </a:r>
            <a:r>
              <a:rPr lang="en-US" sz="2000" b="1" kern="0" dirty="0">
                <a:solidFill>
                  <a:schemeClr val="bg1">
                    <a:lumMod val="85000"/>
                  </a:schemeClr>
                </a:solidFill>
                <a:latin typeface="Rubik" panose="02000604000000020004" pitchFamily="2" charset="-79"/>
                <a:cs typeface="Rubik" panose="02000604000000020004" pitchFamily="2" charset="-79"/>
              </a:rPr>
              <a:t>: Prof. Lee-Ad Gottlieb</a:t>
            </a:r>
          </a:p>
          <a:p>
            <a:r>
              <a:rPr lang="en-US" sz="2000" b="1" kern="0" dirty="0">
                <a:solidFill>
                  <a:schemeClr val="bg1">
                    <a:lumMod val="85000"/>
                  </a:schemeClr>
                </a:solidFill>
                <a:latin typeface="Rubik" panose="02000604000000020004" pitchFamily="2" charset="-79"/>
                <a:cs typeface="Rubik" panose="02000604000000020004" pitchFamily="2" charset="-79"/>
              </a:rPr>
              <a:t>Authors: Almog </a:t>
            </a:r>
            <a:r>
              <a:rPr lang="en-US" sz="2000" b="1" kern="0" dirty="0" err="1">
                <a:solidFill>
                  <a:schemeClr val="bg1">
                    <a:lumMod val="85000"/>
                  </a:schemeClr>
                </a:solidFill>
                <a:latin typeface="Rubik" panose="02000604000000020004" pitchFamily="2" charset="-79"/>
                <a:cs typeface="Rubik" panose="02000604000000020004" pitchFamily="2" charset="-79"/>
              </a:rPr>
              <a:t>Jakov</a:t>
            </a:r>
            <a:r>
              <a:rPr lang="en-US" sz="2000" b="1" kern="0" dirty="0">
                <a:solidFill>
                  <a:schemeClr val="bg1">
                    <a:lumMod val="85000"/>
                  </a:schemeClr>
                </a:solidFill>
                <a:latin typeface="Rubik" panose="02000604000000020004" pitchFamily="2" charset="-79"/>
                <a:cs typeface="Rubik" panose="02000604000000020004" pitchFamily="2" charset="-79"/>
              </a:rPr>
              <a:t> &amp; </a:t>
            </a:r>
            <a:r>
              <a:rPr lang="en-US" sz="2000" b="1" kern="0" dirty="0" err="1">
                <a:solidFill>
                  <a:schemeClr val="bg1">
                    <a:lumMod val="85000"/>
                  </a:schemeClr>
                </a:solidFill>
                <a:latin typeface="Rubik" panose="02000604000000020004" pitchFamily="2" charset="-79"/>
                <a:cs typeface="Rubik" panose="02000604000000020004" pitchFamily="2" charset="-79"/>
              </a:rPr>
              <a:t>Itay</a:t>
            </a:r>
            <a:r>
              <a:rPr lang="en-US" sz="2000" b="1" kern="0" dirty="0">
                <a:solidFill>
                  <a:schemeClr val="bg1">
                    <a:lumMod val="85000"/>
                  </a:schemeClr>
                </a:solidFill>
                <a:latin typeface="Rubik" panose="02000604000000020004" pitchFamily="2" charset="-79"/>
                <a:cs typeface="Rubik" panose="02000604000000020004" pitchFamily="2" charset="-79"/>
              </a:rPr>
              <a:t> </a:t>
            </a:r>
            <a:r>
              <a:rPr lang="en-US" sz="2000" b="1" kern="0" dirty="0" err="1">
                <a:solidFill>
                  <a:schemeClr val="bg1">
                    <a:lumMod val="85000"/>
                  </a:schemeClr>
                </a:solidFill>
                <a:latin typeface="Rubik" panose="02000604000000020004" pitchFamily="2" charset="-79"/>
                <a:cs typeface="Rubik" panose="02000604000000020004" pitchFamily="2" charset="-79"/>
              </a:rPr>
              <a:t>Rafee</a:t>
            </a:r>
            <a:endParaRPr lang="en-US" sz="2000" b="1" kern="0" dirty="0">
              <a:solidFill>
                <a:schemeClr val="bg1">
                  <a:lumMod val="85000"/>
                </a:schemeClr>
              </a:solidFill>
              <a:latin typeface="Rubik" panose="02000604000000020004" pitchFamily="2" charset="-79"/>
              <a:cs typeface="Rubik" panose="02000604000000020004" pitchFamily="2" charset="-79"/>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Histogram Equalization</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Increasing image contrast (larger changes between pixels)</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Before                                                    After</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10</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3EB9B699-51D5-4F73-BDCA-6303E7BD2834}"/>
              </a:ext>
            </a:extLst>
          </p:cNvPr>
          <p:cNvPicPr>
            <a:picLocks noChangeAspect="1"/>
          </p:cNvPicPr>
          <p:nvPr/>
        </p:nvPicPr>
        <p:blipFill>
          <a:blip r:embed="rId3"/>
          <a:stretch>
            <a:fillRect/>
          </a:stretch>
        </p:blipFill>
        <p:spPr>
          <a:xfrm>
            <a:off x="2779341" y="2691937"/>
            <a:ext cx="3316659" cy="2228795"/>
          </a:xfrm>
          <a:prstGeom prst="rect">
            <a:avLst/>
          </a:prstGeom>
          <a:effectLst>
            <a:softEdge rad="63500"/>
          </a:effectLst>
        </p:spPr>
      </p:pic>
      <p:pic>
        <p:nvPicPr>
          <p:cNvPr id="7" name="תמונה 6">
            <a:extLst>
              <a:ext uri="{FF2B5EF4-FFF2-40B4-BE49-F238E27FC236}">
                <a16:creationId xmlns:a16="http://schemas.microsoft.com/office/drawing/2014/main" id="{AE3613AC-DDE0-434D-8AAB-2B98CC119B45}"/>
              </a:ext>
            </a:extLst>
          </p:cNvPr>
          <p:cNvPicPr>
            <a:picLocks noChangeAspect="1"/>
          </p:cNvPicPr>
          <p:nvPr/>
        </p:nvPicPr>
        <p:blipFill>
          <a:blip r:embed="rId4"/>
          <a:stretch>
            <a:fillRect/>
          </a:stretch>
        </p:blipFill>
        <p:spPr>
          <a:xfrm>
            <a:off x="6178915" y="2691937"/>
            <a:ext cx="3316659" cy="2228795"/>
          </a:xfrm>
          <a:prstGeom prst="rect">
            <a:avLst/>
          </a:prstGeom>
          <a:effectLst>
            <a:softEdge rad="63500"/>
          </a:effectLst>
        </p:spPr>
      </p:pic>
    </p:spTree>
    <p:extLst>
      <p:ext uri="{BB962C8B-B14F-4D97-AF65-F5344CB8AC3E}">
        <p14:creationId xmlns:p14="http://schemas.microsoft.com/office/powerpoint/2010/main" val="8365142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6291533" cy="1852947"/>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White Balance</a:t>
            </a:r>
            <a:endParaRPr lang="he-IL" sz="1867" b="1" dirty="0">
              <a:latin typeface="Rubik" panose="02000604000000020004" pitchFamily="2" charset="-79"/>
              <a:cs typeface="Rubik" panose="02000604000000020004" pitchFamily="2" charset="-79"/>
            </a:endParaRPr>
          </a:p>
          <a:p>
            <a:pPr marL="101597" indent="0">
              <a:buNone/>
            </a:pPr>
            <a:r>
              <a:rPr lang="en-US" sz="1867" dirty="0">
                <a:latin typeface="Rubik" panose="02000604000000020004" pitchFamily="2" charset="-79"/>
                <a:cs typeface="Rubik" panose="02000604000000020004" pitchFamily="2" charset="-79"/>
              </a:rPr>
              <a:t>         Corrects the color appearance of the image </a:t>
            </a:r>
          </a:p>
          <a:p>
            <a:pPr marL="101597" indent="0">
              <a:buNone/>
            </a:pPr>
            <a:r>
              <a:rPr lang="en-US" sz="1867" dirty="0">
                <a:latin typeface="Rubik" panose="02000604000000020004" pitchFamily="2" charset="-79"/>
                <a:cs typeface="Rubik" panose="02000604000000020004" pitchFamily="2" charset="-79"/>
              </a:rPr>
              <a:t>          based on the white color</a:t>
            </a: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11</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1881DDF9-20F9-4DFE-8975-FF7730FC4CDC}"/>
              </a:ext>
            </a:extLst>
          </p:cNvPr>
          <p:cNvPicPr>
            <a:picLocks noChangeAspect="1"/>
          </p:cNvPicPr>
          <p:nvPr/>
        </p:nvPicPr>
        <p:blipFill>
          <a:blip r:embed="rId3"/>
          <a:stretch>
            <a:fillRect/>
          </a:stretch>
        </p:blipFill>
        <p:spPr>
          <a:xfrm>
            <a:off x="1027200" y="3194574"/>
            <a:ext cx="10137600" cy="1716852"/>
          </a:xfrm>
          <a:prstGeom prst="rect">
            <a:avLst/>
          </a:prstGeom>
          <a:effectLst>
            <a:softEdge rad="38100"/>
          </a:effectLst>
        </p:spPr>
      </p:pic>
    </p:spTree>
    <p:extLst>
      <p:ext uri="{BB962C8B-B14F-4D97-AF65-F5344CB8AC3E}">
        <p14:creationId xmlns:p14="http://schemas.microsoft.com/office/powerpoint/2010/main" val="20411670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6147533" cy="1852947"/>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Gamma Correction</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Change the brightness of the image</a:t>
            </a:r>
            <a:endParaRPr sz="1867"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12</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E0685C3A-7616-416F-BEC9-F52850EF5A7E}"/>
              </a:ext>
            </a:extLst>
          </p:cNvPr>
          <p:cNvPicPr>
            <a:picLocks noChangeAspect="1"/>
          </p:cNvPicPr>
          <p:nvPr/>
        </p:nvPicPr>
        <p:blipFill>
          <a:blip r:embed="rId3"/>
          <a:stretch>
            <a:fillRect/>
          </a:stretch>
        </p:blipFill>
        <p:spPr>
          <a:xfrm>
            <a:off x="2717225" y="2742515"/>
            <a:ext cx="6757551" cy="2982796"/>
          </a:xfrm>
          <a:prstGeom prst="rect">
            <a:avLst/>
          </a:prstGeom>
          <a:effectLst>
            <a:softEdge rad="38100"/>
          </a:effectLst>
        </p:spPr>
      </p:pic>
    </p:spTree>
    <p:extLst>
      <p:ext uri="{BB962C8B-B14F-4D97-AF65-F5344CB8AC3E}">
        <p14:creationId xmlns:p14="http://schemas.microsoft.com/office/powerpoint/2010/main" val="1706840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HSV</a:t>
            </a:r>
          </a:p>
          <a:p>
            <a:pPr marL="101597" indent="0">
              <a:buNone/>
            </a:pPr>
            <a:r>
              <a:rPr lang="en-US" sz="1867" dirty="0">
                <a:latin typeface="Rubik" panose="02000604000000020004" pitchFamily="2" charset="-79"/>
                <a:cs typeface="Rubik" panose="02000604000000020004" pitchFamily="2" charset="-79"/>
              </a:rPr>
              <a:t>         Color space that defined by hue (color range), </a:t>
            </a:r>
          </a:p>
          <a:p>
            <a:pPr marL="101597" indent="0">
              <a:buNone/>
            </a:pPr>
            <a:r>
              <a:rPr lang="en-US" sz="1867" dirty="0">
                <a:latin typeface="Rubik" panose="02000604000000020004" pitchFamily="2" charset="-79"/>
                <a:cs typeface="Rubik" panose="02000604000000020004" pitchFamily="2" charset="-79"/>
              </a:rPr>
              <a:t>         saturation (darkness range), value (brightness range)</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RGB                                                 HSV</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13</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BF21D485-0DC3-4E58-8844-DAB4F5238E3A}"/>
              </a:ext>
            </a:extLst>
          </p:cNvPr>
          <p:cNvPicPr>
            <a:picLocks noChangeAspect="1"/>
          </p:cNvPicPr>
          <p:nvPr/>
        </p:nvPicPr>
        <p:blipFill>
          <a:blip r:embed="rId3"/>
          <a:stretch>
            <a:fillRect/>
          </a:stretch>
        </p:blipFill>
        <p:spPr>
          <a:xfrm>
            <a:off x="3057750" y="3123938"/>
            <a:ext cx="6076500" cy="2221769"/>
          </a:xfrm>
          <a:prstGeom prst="rect">
            <a:avLst/>
          </a:prstGeom>
          <a:effectLst>
            <a:softEdge rad="38100"/>
          </a:effectLst>
        </p:spPr>
      </p:pic>
    </p:spTree>
    <p:extLst>
      <p:ext uri="{BB962C8B-B14F-4D97-AF65-F5344CB8AC3E}">
        <p14:creationId xmlns:p14="http://schemas.microsoft.com/office/powerpoint/2010/main" val="13308391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BGR</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Color space similar to RGB color space but in reverse layout</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RGB                                              BGR</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14</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E0565339-9302-4658-BA8B-558010F940A1}"/>
              </a:ext>
            </a:extLst>
          </p:cNvPr>
          <p:cNvPicPr>
            <a:picLocks noChangeAspect="1"/>
          </p:cNvPicPr>
          <p:nvPr/>
        </p:nvPicPr>
        <p:blipFill>
          <a:blip r:embed="rId3"/>
          <a:stretch>
            <a:fillRect/>
          </a:stretch>
        </p:blipFill>
        <p:spPr>
          <a:xfrm>
            <a:off x="6180188" y="2701538"/>
            <a:ext cx="2882901" cy="2228797"/>
          </a:xfrm>
          <a:prstGeom prst="rect">
            <a:avLst/>
          </a:prstGeom>
          <a:effectLst>
            <a:softEdge rad="38100"/>
          </a:effectLst>
        </p:spPr>
      </p:pic>
      <p:pic>
        <p:nvPicPr>
          <p:cNvPr id="7" name="תמונה 6">
            <a:extLst>
              <a:ext uri="{FF2B5EF4-FFF2-40B4-BE49-F238E27FC236}">
                <a16:creationId xmlns:a16="http://schemas.microsoft.com/office/drawing/2014/main" id="{B32F92C5-F801-4628-9E28-3BD25CC0453D}"/>
              </a:ext>
            </a:extLst>
          </p:cNvPr>
          <p:cNvPicPr>
            <a:picLocks noChangeAspect="1"/>
          </p:cNvPicPr>
          <p:nvPr/>
        </p:nvPicPr>
        <p:blipFill>
          <a:blip r:embed="rId4"/>
          <a:stretch>
            <a:fillRect/>
          </a:stretch>
        </p:blipFill>
        <p:spPr>
          <a:xfrm>
            <a:off x="3222360" y="2701538"/>
            <a:ext cx="2880537" cy="2228796"/>
          </a:xfrm>
          <a:prstGeom prst="rect">
            <a:avLst/>
          </a:prstGeom>
          <a:effectLst>
            <a:softEdge rad="38100"/>
          </a:effectLst>
        </p:spPr>
      </p:pic>
    </p:spTree>
    <p:extLst>
      <p:ext uri="{BB962C8B-B14F-4D97-AF65-F5344CB8AC3E}">
        <p14:creationId xmlns:p14="http://schemas.microsoft.com/office/powerpoint/2010/main" val="20995046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9949133"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Hough Line Transform</a:t>
            </a:r>
          </a:p>
          <a:p>
            <a:pPr marL="101597" indent="0">
              <a:buNone/>
            </a:pPr>
            <a:r>
              <a:rPr lang="en-US" sz="1867" dirty="0">
                <a:latin typeface="Rubik" panose="02000604000000020004" pitchFamily="2" charset="-79"/>
                <a:cs typeface="Rubik" panose="02000604000000020004" pitchFamily="2" charset="-79"/>
              </a:rPr>
              <a:t>         Finding a parametric shape (characterized by parameters like line) by mapping  </a:t>
            </a:r>
          </a:p>
          <a:p>
            <a:pPr marL="101597" indent="0">
              <a:buNone/>
            </a:pPr>
            <a:r>
              <a:rPr lang="en-US" sz="1867" dirty="0">
                <a:latin typeface="Rubik" panose="02000604000000020004" pitchFamily="2" charset="-79"/>
                <a:cs typeface="Rubik" panose="02000604000000020004" pitchFamily="2" charset="-79"/>
              </a:rPr>
              <a:t>         each edge pixel to a new space whose dimensions represent the shape parameters</a:t>
            </a: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15</a:t>
            </a:fld>
            <a:endParaRPr kern="0">
              <a:solidFill>
                <a:srgbClr val="FFFFFF"/>
              </a:solidFill>
              <a:latin typeface="Rubik" panose="02000604000000020004" pitchFamily="2" charset="-79"/>
              <a:cs typeface="Rubik" panose="02000604000000020004" pitchFamily="2" charset="-79"/>
            </a:endParaRPr>
          </a:p>
        </p:txBody>
      </p:sp>
      <p:pic>
        <p:nvPicPr>
          <p:cNvPr id="4098" name="Picture 2">
            <a:extLst>
              <a:ext uri="{FF2B5EF4-FFF2-40B4-BE49-F238E27FC236}">
                <a16:creationId xmlns:a16="http://schemas.microsoft.com/office/drawing/2014/main" id="{B6E55E89-4216-44E4-B776-36853BD866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18867" y="3150400"/>
            <a:ext cx="3043200" cy="3043200"/>
          </a:xfrm>
          <a:prstGeom prst="rect">
            <a:avLst/>
          </a:prstGeom>
          <a:noFill/>
          <a:extLst>
            <a:ext uri="{909E8E84-426E-40DD-AFC4-6F175D3DCCD1}">
              <a14:hiddenFill xmlns:a14="http://schemas.microsoft.com/office/drawing/2010/main">
                <a:solidFill>
                  <a:srgbClr val="FFFFFF"/>
                </a:solidFill>
              </a14:hiddenFill>
            </a:ext>
          </a:extLst>
        </p:spPr>
      </p:pic>
      <p:pic>
        <p:nvPicPr>
          <p:cNvPr id="3" name="תמונה 2">
            <a:extLst>
              <a:ext uri="{FF2B5EF4-FFF2-40B4-BE49-F238E27FC236}">
                <a16:creationId xmlns:a16="http://schemas.microsoft.com/office/drawing/2014/main" id="{4AE912AA-2B3E-48B2-A908-80B7714C0009}"/>
              </a:ext>
            </a:extLst>
          </p:cNvPr>
          <p:cNvPicPr>
            <a:picLocks noChangeAspect="1"/>
          </p:cNvPicPr>
          <p:nvPr/>
        </p:nvPicPr>
        <p:blipFill>
          <a:blip r:embed="rId4"/>
          <a:stretch>
            <a:fillRect/>
          </a:stretch>
        </p:blipFill>
        <p:spPr>
          <a:xfrm>
            <a:off x="6286967" y="3313100"/>
            <a:ext cx="2717800" cy="2717800"/>
          </a:xfrm>
          <a:prstGeom prst="rect">
            <a:avLst/>
          </a:prstGeom>
        </p:spPr>
      </p:pic>
    </p:spTree>
    <p:extLst>
      <p:ext uri="{BB962C8B-B14F-4D97-AF65-F5344CB8AC3E}">
        <p14:creationId xmlns:p14="http://schemas.microsoft.com/office/powerpoint/2010/main" val="13571568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pPr marL="101597" indent="0">
              <a:buNone/>
            </a:pPr>
            <a:r>
              <a:rPr lang="en-US" sz="1867" b="1" dirty="0">
                <a:latin typeface="Rubik" panose="02000604000000020004" pitchFamily="2" charset="-79"/>
                <a:cs typeface="Rubik" panose="02000604000000020004" pitchFamily="2" charset="-79"/>
              </a:rPr>
              <a:t>… And more tweaks like:</a:t>
            </a:r>
          </a:p>
          <a:p>
            <a:r>
              <a:rPr lang="en-US" sz="1867" b="1" dirty="0">
                <a:latin typeface="Rubik" panose="02000604000000020004" pitchFamily="2" charset="-79"/>
                <a:cs typeface="Rubik" panose="02000604000000020004" pitchFamily="2" charset="-79"/>
              </a:rPr>
              <a:t>Mean reduction</a:t>
            </a:r>
          </a:p>
          <a:p>
            <a:r>
              <a:rPr lang="en-US" sz="1867" b="1" dirty="0">
                <a:latin typeface="Rubik" panose="02000604000000020004" pitchFamily="2" charset="-79"/>
                <a:cs typeface="Rubik" panose="02000604000000020004" pitchFamily="2" charset="-79"/>
              </a:rPr>
              <a:t>Resized Images (112X112)</a:t>
            </a:r>
            <a:endParaRPr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16</a:t>
            </a:fld>
            <a:endParaRPr kern="0">
              <a:solidFill>
                <a:srgbClr val="FFFFFF"/>
              </a:solidFill>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20582269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 Results</a:t>
            </a:r>
            <a:endParaRPr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17</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2FFB5418-061D-4A93-AFDC-4A44DB4F034C}"/>
              </a:ext>
            </a:extLst>
          </p:cNvPr>
          <p:cNvPicPr>
            <a:picLocks noChangeAspect="1"/>
          </p:cNvPicPr>
          <p:nvPr/>
        </p:nvPicPr>
        <p:blipFill>
          <a:blip r:embed="rId3"/>
          <a:stretch>
            <a:fillRect/>
          </a:stretch>
        </p:blipFill>
        <p:spPr>
          <a:xfrm>
            <a:off x="1609730" y="1417834"/>
            <a:ext cx="7858941" cy="4896591"/>
          </a:xfrm>
          <a:prstGeom prst="rect">
            <a:avLst/>
          </a:prstGeom>
        </p:spPr>
      </p:pic>
      <p:cxnSp>
        <p:nvCxnSpPr>
          <p:cNvPr id="7" name="מחבר חץ ישר 6">
            <a:extLst>
              <a:ext uri="{FF2B5EF4-FFF2-40B4-BE49-F238E27FC236}">
                <a16:creationId xmlns:a16="http://schemas.microsoft.com/office/drawing/2014/main" id="{5F8D4767-8049-4587-82E1-7E2DAD1773BF}"/>
              </a:ext>
            </a:extLst>
          </p:cNvPr>
          <p:cNvCxnSpPr/>
          <p:nvPr/>
        </p:nvCxnSpPr>
        <p:spPr>
          <a:xfrm flipH="1">
            <a:off x="8211889" y="4344924"/>
            <a:ext cx="11520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מחבר חץ ישר 11">
            <a:extLst>
              <a:ext uri="{FF2B5EF4-FFF2-40B4-BE49-F238E27FC236}">
                <a16:creationId xmlns:a16="http://schemas.microsoft.com/office/drawing/2014/main" id="{0CFEFA82-6BAE-4AE0-9578-BF34DED68D36}"/>
              </a:ext>
            </a:extLst>
          </p:cNvPr>
          <p:cNvCxnSpPr/>
          <p:nvPr/>
        </p:nvCxnSpPr>
        <p:spPr>
          <a:xfrm flipH="1">
            <a:off x="8217267" y="5073835"/>
            <a:ext cx="11520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34134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Analysis Of The Techniques</a:t>
            </a:r>
            <a:endParaRPr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18</a:t>
            </a:fld>
            <a:endParaRPr kern="0">
              <a:solidFill>
                <a:srgbClr val="FFFFFF"/>
              </a:solidFill>
              <a:latin typeface="Rubik" panose="02000604000000020004" pitchFamily="2" charset="-79"/>
              <a:cs typeface="Rubik" panose="02000604000000020004" pitchFamily="2" charset="-79"/>
            </a:endParaRPr>
          </a:p>
        </p:txBody>
      </p:sp>
      <p:sp>
        <p:nvSpPr>
          <p:cNvPr id="8" name="Google Shape;104;p18">
            <a:extLst>
              <a:ext uri="{FF2B5EF4-FFF2-40B4-BE49-F238E27FC236}">
                <a16:creationId xmlns:a16="http://schemas.microsoft.com/office/drawing/2014/main" id="{76C4D77A-2B4C-47D6-9DE5-A09486083C0C}"/>
              </a:ext>
            </a:extLst>
          </p:cNvPr>
          <p:cNvSpPr txBox="1">
            <a:spLocks noGrp="1"/>
          </p:cNvSpPr>
          <p:nvPr>
            <p:ph type="body" idx="1"/>
          </p:nvPr>
        </p:nvSpPr>
        <p:spPr>
          <a:xfrm>
            <a:off x="774067" y="1803400"/>
            <a:ext cx="10640333"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Hough Line Transform  - </a:t>
            </a:r>
            <a:r>
              <a:rPr lang="en-US" sz="1867" dirty="0">
                <a:latin typeface="Rubik" panose="02000604000000020004" pitchFamily="2" charset="-79"/>
                <a:cs typeface="Rubik" panose="02000604000000020004" pitchFamily="2" charset="-79"/>
              </a:rPr>
              <a:t>Loss of information of the image corners as a result of rotation</a:t>
            </a:r>
          </a:p>
          <a:p>
            <a:r>
              <a:rPr lang="en-US" sz="1867" b="1" dirty="0">
                <a:latin typeface="Rubik" panose="02000604000000020004" pitchFamily="2" charset="-79"/>
                <a:cs typeface="Rubik" panose="02000604000000020004" pitchFamily="2" charset="-79"/>
              </a:rPr>
              <a:t>Using Canny – </a:t>
            </a:r>
            <a:r>
              <a:rPr lang="en-US" sz="1867" dirty="0">
                <a:latin typeface="Rubik" panose="02000604000000020004" pitchFamily="2" charset="-79"/>
                <a:cs typeface="Rubik" panose="02000604000000020004" pitchFamily="2" charset="-79"/>
              </a:rPr>
              <a:t>Over-adjustment to a specific image as a result of highlighting the objects</a:t>
            </a:r>
          </a:p>
          <a:p>
            <a:r>
              <a:rPr lang="en-US" sz="1867" b="1" dirty="0">
                <a:latin typeface="Rubik" panose="02000604000000020004" pitchFamily="2" charset="-79"/>
                <a:cs typeface="Rubik" panose="02000604000000020004" pitchFamily="2" charset="-79"/>
              </a:rPr>
              <a:t>HSV - </a:t>
            </a:r>
            <a:r>
              <a:rPr lang="en-US" sz="1867" dirty="0">
                <a:latin typeface="Rubik" panose="02000604000000020004" pitchFamily="2" charset="-79"/>
                <a:cs typeface="Rubik" panose="02000604000000020004" pitchFamily="2" charset="-79"/>
              </a:rPr>
              <a:t>Loss of color distribution (to a smaller number)</a:t>
            </a:r>
          </a:p>
          <a:p>
            <a:r>
              <a:rPr lang="en-US" sz="1867" b="1" dirty="0">
                <a:latin typeface="Rubik" panose="02000604000000020004" pitchFamily="2" charset="-79"/>
                <a:cs typeface="Rubik" panose="02000604000000020004" pitchFamily="2" charset="-79"/>
              </a:rPr>
              <a:t>Histogram Equalization </a:t>
            </a:r>
            <a:r>
              <a:rPr lang="en-US" sz="1867" dirty="0">
                <a:latin typeface="Rubik" panose="02000604000000020004" pitchFamily="2" charset="-79"/>
                <a:cs typeface="Rubik" panose="02000604000000020004" pitchFamily="2" charset="-79"/>
              </a:rPr>
              <a:t>- Loss of color matching between images due to minimum and maximum value</a:t>
            </a:r>
          </a:p>
          <a:p>
            <a:r>
              <a:rPr lang="en-US" sz="1867" b="1" dirty="0">
                <a:latin typeface="Rubik" panose="02000604000000020004" pitchFamily="2" charset="-79"/>
                <a:cs typeface="Rubik" panose="02000604000000020004" pitchFamily="2" charset="-79"/>
              </a:rPr>
              <a:t>Black &amp; White </a:t>
            </a:r>
            <a:r>
              <a:rPr lang="en-US" sz="1867" dirty="0">
                <a:latin typeface="Rubik" panose="02000604000000020004" pitchFamily="2" charset="-79"/>
                <a:cs typeface="Rubik" panose="02000604000000020004" pitchFamily="2" charset="-79"/>
              </a:rPr>
              <a:t>- Loss of information due to image colors</a:t>
            </a:r>
          </a:p>
          <a:p>
            <a:r>
              <a:rPr lang="en-US" sz="1867" b="1" dirty="0">
                <a:latin typeface="Rubik" panose="02000604000000020004" pitchFamily="2" charset="-79"/>
                <a:cs typeface="Rubik" panose="02000604000000020004" pitchFamily="2" charset="-79"/>
              </a:rPr>
              <a:t>Image Reduction </a:t>
            </a:r>
            <a:r>
              <a:rPr lang="en-US" sz="1867" dirty="0">
                <a:latin typeface="Rubik" panose="02000604000000020004" pitchFamily="2" charset="-79"/>
                <a:cs typeface="Rubik" panose="02000604000000020004" pitchFamily="2" charset="-79"/>
              </a:rPr>
              <a:t>- information loss / aliasing</a:t>
            </a:r>
          </a:p>
          <a:p>
            <a:endParaRPr lang="en-US" sz="1867" dirty="0">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34172681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F0305-0E21-FF75-E094-DE5AC1FF7375}"/>
              </a:ext>
            </a:extLst>
          </p:cNvPr>
          <p:cNvSpPr>
            <a:spLocks noGrp="1"/>
          </p:cNvSpPr>
          <p:nvPr>
            <p:ph type="title"/>
          </p:nvPr>
        </p:nvSpPr>
        <p:spPr/>
        <p:txBody>
          <a:bodyPr/>
          <a:lstStyle/>
          <a:p>
            <a:r>
              <a:rPr lang="en-US" dirty="0">
                <a:latin typeface="Rubik" panose="02000604000000020004" pitchFamily="2" charset="-79"/>
                <a:cs typeface="Rubik" panose="02000604000000020004" pitchFamily="2" charset="-79"/>
              </a:rPr>
              <a:t>Analysis Of The Algorithms</a:t>
            </a:r>
            <a:endParaRPr lang="en-IL" dirty="0">
              <a:latin typeface="Rubik" panose="02000604000000020004" pitchFamily="2" charset="-79"/>
              <a:cs typeface="Rubik" panose="02000604000000020004" pitchFamily="2" charset="-79"/>
            </a:endParaRPr>
          </a:p>
        </p:txBody>
      </p:sp>
      <p:sp>
        <p:nvSpPr>
          <p:cNvPr id="3" name="Text Placeholder 2">
            <a:extLst>
              <a:ext uri="{FF2B5EF4-FFF2-40B4-BE49-F238E27FC236}">
                <a16:creationId xmlns:a16="http://schemas.microsoft.com/office/drawing/2014/main" id="{BFD504F6-D05B-3568-F430-421A397D3048}"/>
              </a:ext>
            </a:extLst>
          </p:cNvPr>
          <p:cNvSpPr>
            <a:spLocks noGrp="1"/>
          </p:cNvSpPr>
          <p:nvPr>
            <p:ph type="body" idx="1"/>
          </p:nvPr>
        </p:nvSpPr>
        <p:spPr>
          <a:xfrm>
            <a:off x="774067" y="1803400"/>
            <a:ext cx="8019200" cy="1625600"/>
          </a:xfrm>
        </p:spPr>
        <p:txBody>
          <a:bodyPr/>
          <a:lstStyle/>
          <a:p>
            <a:r>
              <a:rPr lang="en-US" dirty="0">
                <a:latin typeface="Rubik" panose="02000604000000020004" pitchFamily="2" charset="-79"/>
                <a:cs typeface="Rubik" panose="02000604000000020004" pitchFamily="2" charset="-79"/>
              </a:rPr>
              <a:t>Rising trend in success rates</a:t>
            </a:r>
          </a:p>
          <a:p>
            <a:r>
              <a:rPr lang="en-US" dirty="0">
                <a:latin typeface="Rubik" panose="02000604000000020004" pitchFamily="2" charset="-79"/>
                <a:cs typeface="Rubik" panose="02000604000000020004" pitchFamily="2" charset="-79"/>
              </a:rPr>
              <a:t>How each algorithm behaved?</a:t>
            </a:r>
          </a:p>
          <a:p>
            <a:r>
              <a:rPr lang="en-US" dirty="0">
                <a:latin typeface="Rubik" panose="02000604000000020004" pitchFamily="2" charset="-79"/>
                <a:cs typeface="Rubik" panose="02000604000000020004" pitchFamily="2" charset="-79"/>
              </a:rPr>
              <a:t>Compare the different algorithms</a:t>
            </a:r>
            <a:endParaRPr lang="en-IL" dirty="0">
              <a:latin typeface="Rubik" panose="02000604000000020004" pitchFamily="2" charset="-79"/>
              <a:cs typeface="Rubik" panose="02000604000000020004" pitchFamily="2" charset="-79"/>
            </a:endParaRPr>
          </a:p>
        </p:txBody>
      </p:sp>
      <p:sp>
        <p:nvSpPr>
          <p:cNvPr id="4" name="Slide Number Placeholder 3">
            <a:extLst>
              <a:ext uri="{FF2B5EF4-FFF2-40B4-BE49-F238E27FC236}">
                <a16:creationId xmlns:a16="http://schemas.microsoft.com/office/drawing/2014/main" id="{D5CBDA4A-E3F1-A3EB-7E8F-9EC944954E68}"/>
              </a:ext>
            </a:extLst>
          </p:cNvPr>
          <p:cNvSpPr>
            <a:spLocks noGrp="1"/>
          </p:cNvSpPr>
          <p:nvPr>
            <p:ph type="sldNum" idx="12"/>
          </p:nvPr>
        </p:nvSpPr>
        <p:spPr/>
        <p:txBody>
          <a:bodyPr/>
          <a:lstStyle/>
          <a:p>
            <a:pPr rtl="0"/>
            <a:fld id="{00000000-1234-1234-1234-123412341234}" type="slidenum">
              <a:rPr lang="en" smtClean="0">
                <a:latin typeface="Rubik" panose="02000604000000020004" pitchFamily="2" charset="-79"/>
                <a:cs typeface="Rubik" panose="02000604000000020004" pitchFamily="2" charset="-79"/>
              </a:rPr>
              <a:pPr rtl="0"/>
              <a:t>19</a:t>
            </a:fld>
            <a:endParaRPr lang="en">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6942039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5"/>
          <p:cNvSpPr txBox="1">
            <a:spLocks noGrp="1"/>
          </p:cNvSpPr>
          <p:nvPr>
            <p:ph type="ctrTitle" idx="4294967295"/>
          </p:nvPr>
        </p:nvSpPr>
        <p:spPr>
          <a:xfrm>
            <a:off x="914400" y="1741000"/>
            <a:ext cx="4823200" cy="12380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The essence of the database:</a:t>
            </a:r>
            <a:endParaRPr dirty="0">
              <a:latin typeface="Rubik" panose="02000604000000020004" pitchFamily="2" charset="-79"/>
              <a:cs typeface="Rubik" panose="02000604000000020004" pitchFamily="2" charset="-79"/>
            </a:endParaRPr>
          </a:p>
        </p:txBody>
      </p:sp>
      <p:sp>
        <p:nvSpPr>
          <p:cNvPr id="81" name="Google Shape;81;p15"/>
          <p:cNvSpPr txBox="1">
            <a:spLocks noGrp="1"/>
          </p:cNvSpPr>
          <p:nvPr>
            <p:ph type="subTitle" idx="4294967295"/>
          </p:nvPr>
        </p:nvSpPr>
        <p:spPr>
          <a:xfrm>
            <a:off x="914400" y="3069396"/>
            <a:ext cx="4577592" cy="1999600"/>
          </a:xfrm>
          <a:prstGeom prst="rect">
            <a:avLst/>
          </a:prstGeom>
        </p:spPr>
        <p:txBody>
          <a:bodyPr spcFirstLastPara="1" wrap="square" lIns="0" tIns="0" rIns="0" bIns="0" anchor="t" anchorCtr="0">
            <a:noAutofit/>
          </a:bodyPr>
          <a:lstStyle/>
          <a:p>
            <a:pPr marL="0" indent="0">
              <a:spcBef>
                <a:spcPts val="800"/>
              </a:spcBef>
              <a:buNone/>
            </a:pPr>
            <a:r>
              <a:rPr lang="en-US" sz="1867" dirty="0">
                <a:solidFill>
                  <a:schemeClr val="bg1"/>
                </a:solidFill>
                <a:latin typeface="Rubik" panose="02000604000000020004" pitchFamily="2" charset="-79"/>
                <a:cs typeface="Rubik" panose="02000604000000020004" pitchFamily="2" charset="-79"/>
              </a:rPr>
              <a:t>The illustration show sample images from the various classes in the dataset.</a:t>
            </a:r>
          </a:p>
          <a:p>
            <a:pPr marL="0" indent="0">
              <a:spcBef>
                <a:spcPts val="800"/>
              </a:spcBef>
              <a:buNone/>
            </a:pPr>
            <a:r>
              <a:rPr lang="en-US" sz="1867" dirty="0">
                <a:solidFill>
                  <a:schemeClr val="bg1"/>
                </a:solidFill>
                <a:latin typeface="Rubik" panose="02000604000000020004" pitchFamily="2" charset="-79"/>
                <a:cs typeface="Rubik" panose="02000604000000020004" pitchFamily="2" charset="-79"/>
              </a:rPr>
              <a:t>Note that the unknown class contains images of cars that are in either pristine or wrecked condition.</a:t>
            </a:r>
          </a:p>
        </p:txBody>
      </p:sp>
      <p:sp>
        <p:nvSpPr>
          <p:cNvPr id="83" name="Google Shape;83;p1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a:buClr>
                  <a:srgbClr val="000000"/>
                </a:buClr>
              </a:pPr>
              <a:t>2</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B19B1FCE-A8DB-4915-9877-4108F118A6BE}"/>
              </a:ext>
            </a:extLst>
          </p:cNvPr>
          <p:cNvPicPr>
            <a:picLocks noChangeAspect="1"/>
          </p:cNvPicPr>
          <p:nvPr/>
        </p:nvPicPr>
        <p:blipFill>
          <a:blip r:embed="rId3"/>
          <a:stretch>
            <a:fillRect/>
          </a:stretch>
        </p:blipFill>
        <p:spPr>
          <a:xfrm>
            <a:off x="5947300" y="1822490"/>
            <a:ext cx="5155513" cy="3213021"/>
          </a:xfrm>
          <a:prstGeom prst="rect">
            <a:avLst/>
          </a:prstGeom>
          <a:effectLst>
            <a:glow>
              <a:schemeClr val="accent1">
                <a:alpha val="40000"/>
              </a:schemeClr>
            </a:glow>
            <a:outerShdw blurRad="266700" dist="38100" dir="4200000" sx="50000" sy="50000" algn="ctr" rotWithShape="0">
              <a:srgbClr val="000000">
                <a:alpha val="32000"/>
              </a:srgbClr>
            </a:outerShdw>
            <a:reflection stA="39000" endPos="22000" dist="50800" dir="5400000" sy="-100000" algn="bl" rotWithShape="0"/>
            <a:softEdge rad="25400"/>
          </a:effectLst>
        </p:spPr>
      </p:pic>
      <p:sp>
        <p:nvSpPr>
          <p:cNvPr id="6" name="Google Shape;81;p15">
            <a:extLst>
              <a:ext uri="{FF2B5EF4-FFF2-40B4-BE49-F238E27FC236}">
                <a16:creationId xmlns:a16="http://schemas.microsoft.com/office/drawing/2014/main" id="{9CD54D4B-38EC-493A-BC5D-23CA5BE1CFC7}"/>
              </a:ext>
            </a:extLst>
          </p:cNvPr>
          <p:cNvSpPr txBox="1">
            <a:spLocks/>
          </p:cNvSpPr>
          <p:nvPr/>
        </p:nvSpPr>
        <p:spPr>
          <a:xfrm>
            <a:off x="914400" y="5741870"/>
            <a:ext cx="10778400" cy="59126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600"/>
              </a:spcBef>
              <a:spcAft>
                <a:spcPts val="0"/>
              </a:spcAft>
              <a:buClr>
                <a:schemeClr val="accent5"/>
              </a:buClr>
              <a:buSzPts val="1800"/>
              <a:buFont typeface="Muli"/>
              <a:buChar char="⬡"/>
              <a:defRPr sz="2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800"/>
              </a:spcBef>
              <a:buClr>
                <a:srgbClr val="A458FF"/>
              </a:buClr>
              <a:buNone/>
            </a:pPr>
            <a:r>
              <a:rPr lang="en-US" sz="1133" b="1" kern="0" dirty="0">
                <a:solidFill>
                  <a:srgbClr val="FFFFFF"/>
                </a:solidFill>
                <a:latin typeface="Rubik" panose="02000604000000020004" pitchFamily="2" charset="-79"/>
                <a:cs typeface="Rubik" panose="02000604000000020004" pitchFamily="2" charset="-79"/>
              </a:rPr>
              <a:t>Door dent: 13% | Unknown: 28% | Head Lamp: 9% |  Tail Lamp: 9% | Glass Shatter: 12% | Bumper Dent: 8% | Door Scratch: 13% | Bumper Scratch: 8%</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9369E-F47E-2804-DBDE-27BCD7F52671}"/>
              </a:ext>
            </a:extLst>
          </p:cNvPr>
          <p:cNvSpPr>
            <a:spLocks noGrp="1"/>
          </p:cNvSpPr>
          <p:nvPr>
            <p:ph type="title"/>
          </p:nvPr>
        </p:nvSpPr>
        <p:spPr/>
        <p:txBody>
          <a:bodyPr/>
          <a:lstStyle/>
          <a:p>
            <a:r>
              <a:rPr lang="en-US" dirty="0">
                <a:latin typeface="Rubik" panose="02000604000000020004" pitchFamily="2" charset="-79"/>
                <a:cs typeface="Rubik" panose="02000604000000020004" pitchFamily="2" charset="-79"/>
              </a:rPr>
              <a:t>Rising Trend In Success Rates</a:t>
            </a:r>
            <a:endParaRPr lang="en-IL" dirty="0">
              <a:latin typeface="Rubik" panose="02000604000000020004" pitchFamily="2" charset="-79"/>
              <a:cs typeface="Rubik" panose="02000604000000020004" pitchFamily="2" charset="-79"/>
            </a:endParaRPr>
          </a:p>
        </p:txBody>
      </p:sp>
      <p:sp>
        <p:nvSpPr>
          <p:cNvPr id="3" name="Text Placeholder 2">
            <a:extLst>
              <a:ext uri="{FF2B5EF4-FFF2-40B4-BE49-F238E27FC236}">
                <a16:creationId xmlns:a16="http://schemas.microsoft.com/office/drawing/2014/main" id="{C19195ED-C0F6-0929-CCBF-94C7EB4C9851}"/>
              </a:ext>
            </a:extLst>
          </p:cNvPr>
          <p:cNvSpPr>
            <a:spLocks noGrp="1"/>
          </p:cNvSpPr>
          <p:nvPr>
            <p:ph type="body" idx="1"/>
          </p:nvPr>
        </p:nvSpPr>
        <p:spPr>
          <a:xfrm>
            <a:off x="774067" y="1803400"/>
            <a:ext cx="10802048" cy="4215600"/>
          </a:xfrm>
        </p:spPr>
        <p:txBody>
          <a:bodyPr/>
          <a:lstStyle/>
          <a:p>
            <a:r>
              <a:rPr lang="en-US" sz="2000" dirty="0">
                <a:latin typeface="Rubik" panose="02000604000000020004" pitchFamily="2" charset="-79"/>
                <a:cs typeface="Rubik" panose="02000604000000020004" pitchFamily="2" charset="-79"/>
              </a:rPr>
              <a:t>By simply randomly guessing, you should be able to reach ~ </a:t>
            </a:r>
            <a:r>
              <a:rPr lang="en-US" sz="2000" b="1" dirty="0">
                <a:latin typeface="Rubik" panose="02000604000000020004" pitchFamily="2" charset="-79"/>
                <a:cs typeface="Rubik" panose="02000604000000020004" pitchFamily="2" charset="-79"/>
              </a:rPr>
              <a:t>12.5% accuracy </a:t>
            </a:r>
            <a:r>
              <a:rPr lang="en-US" sz="2000" dirty="0">
                <a:latin typeface="Rubik" panose="02000604000000020004" pitchFamily="2" charset="-79"/>
                <a:cs typeface="Rubik" panose="02000604000000020004" pitchFamily="2" charset="-79"/>
              </a:rPr>
              <a:t>(since there are eight class labels). </a:t>
            </a:r>
          </a:p>
          <a:p>
            <a:r>
              <a:rPr lang="en-US" sz="2000" dirty="0">
                <a:latin typeface="Rubik" panose="02000604000000020004" pitchFamily="2" charset="-79"/>
                <a:cs typeface="Rubik" panose="02000604000000020004" pitchFamily="2" charset="-79"/>
              </a:rPr>
              <a:t>After running the algorithms (SVM, DT, KNN) with Flatten we get ~ </a:t>
            </a:r>
            <a:r>
              <a:rPr lang="he-IL" sz="2000" b="1" dirty="0">
                <a:latin typeface="Rubik" panose="02000604000000020004" pitchFamily="2" charset="-79"/>
                <a:cs typeface="Rubik" panose="02000604000000020004" pitchFamily="2" charset="-79"/>
              </a:rPr>
              <a:t>35</a:t>
            </a:r>
            <a:r>
              <a:rPr lang="en-US" sz="2000" b="1" dirty="0">
                <a:latin typeface="Rubik" panose="02000604000000020004" pitchFamily="2" charset="-79"/>
                <a:cs typeface="Rubik" panose="02000604000000020004" pitchFamily="2" charset="-79"/>
              </a:rPr>
              <a:t>% accuracy </a:t>
            </a:r>
            <a:r>
              <a:rPr lang="en-US" sz="2000" dirty="0">
                <a:latin typeface="Rubik" panose="02000604000000020004" pitchFamily="2" charset="-79"/>
                <a:cs typeface="Rubik" panose="02000604000000020004" pitchFamily="2" charset="-79"/>
              </a:rPr>
              <a:t>(+22.5%)</a:t>
            </a:r>
          </a:p>
          <a:p>
            <a:r>
              <a:rPr lang="en-US" sz="2000" dirty="0">
                <a:latin typeface="Rubik" panose="02000604000000020004" pitchFamily="2" charset="-79"/>
                <a:cs typeface="Rubik" panose="02000604000000020004" pitchFamily="2" charset="-79"/>
              </a:rPr>
              <a:t>After running CNN algorithm with Flatten we get ~ </a:t>
            </a:r>
            <a:r>
              <a:rPr lang="en-US" sz="2000" b="1" dirty="0">
                <a:latin typeface="Rubik" panose="02000604000000020004" pitchFamily="2" charset="-79"/>
                <a:cs typeface="Rubik" panose="02000604000000020004" pitchFamily="2" charset="-79"/>
              </a:rPr>
              <a:t>55% accuracy </a:t>
            </a:r>
            <a:r>
              <a:rPr lang="en-US" sz="2000" dirty="0">
                <a:latin typeface="Rubik" panose="02000604000000020004" pitchFamily="2" charset="-79"/>
                <a:cs typeface="Rubik" panose="02000604000000020004" pitchFamily="2" charset="-79"/>
              </a:rPr>
              <a:t>(+42.5%)</a:t>
            </a:r>
          </a:p>
          <a:p>
            <a:r>
              <a:rPr lang="en-US" sz="2000" dirty="0">
                <a:latin typeface="Rubik" panose="02000604000000020004" pitchFamily="2" charset="-79"/>
                <a:cs typeface="Rubik" panose="02000604000000020004" pitchFamily="2" charset="-79"/>
              </a:rPr>
              <a:t>After running the algorithms (DT, KNN) with VGG we get ~ </a:t>
            </a:r>
            <a:r>
              <a:rPr lang="en-US" sz="2000" b="1" dirty="0">
                <a:latin typeface="Rubik" panose="02000604000000020004" pitchFamily="2" charset="-79"/>
                <a:cs typeface="Rubik" panose="02000604000000020004" pitchFamily="2" charset="-79"/>
              </a:rPr>
              <a:t>6</a:t>
            </a:r>
            <a:r>
              <a:rPr lang="he-IL" sz="2000" b="1" dirty="0">
                <a:latin typeface="Rubik" panose="02000604000000020004" pitchFamily="2" charset="-79"/>
                <a:cs typeface="Rubik" panose="02000604000000020004" pitchFamily="2" charset="-79"/>
              </a:rPr>
              <a:t>5</a:t>
            </a:r>
            <a:r>
              <a:rPr lang="en-US" sz="2000" b="1" dirty="0">
                <a:latin typeface="Rubik" panose="02000604000000020004" pitchFamily="2" charset="-79"/>
                <a:cs typeface="Rubik" panose="02000604000000020004" pitchFamily="2" charset="-79"/>
              </a:rPr>
              <a:t>% accuracy </a:t>
            </a:r>
            <a:r>
              <a:rPr lang="en-US" sz="2000" dirty="0">
                <a:latin typeface="Rubik" panose="02000604000000020004" pitchFamily="2" charset="-79"/>
                <a:cs typeface="Rubik" panose="02000604000000020004" pitchFamily="2" charset="-79"/>
              </a:rPr>
              <a:t>(+52.5%)</a:t>
            </a:r>
          </a:p>
          <a:p>
            <a:r>
              <a:rPr lang="en-US" sz="2000" dirty="0">
                <a:latin typeface="Rubik" panose="02000604000000020004" pitchFamily="2" charset="-79"/>
                <a:cs typeface="Rubik" panose="02000604000000020004" pitchFamily="2" charset="-79"/>
              </a:rPr>
              <a:t>After running CNN &amp; SVM algorithms with VGG we get ~ </a:t>
            </a:r>
            <a:r>
              <a:rPr lang="en-US" sz="2000" b="1" dirty="0">
                <a:latin typeface="Rubik" panose="02000604000000020004" pitchFamily="2" charset="-79"/>
                <a:cs typeface="Rubik" panose="02000604000000020004" pitchFamily="2" charset="-79"/>
              </a:rPr>
              <a:t>75% accuracy (+62.5%)!!</a:t>
            </a:r>
          </a:p>
        </p:txBody>
      </p:sp>
      <p:sp>
        <p:nvSpPr>
          <p:cNvPr id="4" name="Slide Number Placeholder 3">
            <a:extLst>
              <a:ext uri="{FF2B5EF4-FFF2-40B4-BE49-F238E27FC236}">
                <a16:creationId xmlns:a16="http://schemas.microsoft.com/office/drawing/2014/main" id="{C85D73E0-0184-0D94-084B-396DB828536A}"/>
              </a:ext>
            </a:extLst>
          </p:cNvPr>
          <p:cNvSpPr>
            <a:spLocks noGrp="1"/>
          </p:cNvSpPr>
          <p:nvPr>
            <p:ph type="sldNum" idx="12"/>
          </p:nvPr>
        </p:nvSpPr>
        <p:spPr/>
        <p:txBody>
          <a:bodyPr/>
          <a:lstStyle/>
          <a:p>
            <a:pPr rtl="0"/>
            <a:fld id="{00000000-1234-1234-1234-123412341234}" type="slidenum">
              <a:rPr lang="en" smtClean="0">
                <a:latin typeface="Rubik" panose="02000604000000020004" pitchFamily="2" charset="-79"/>
                <a:cs typeface="Rubik" panose="02000604000000020004" pitchFamily="2" charset="-79"/>
              </a:rPr>
              <a:pPr rtl="0"/>
              <a:t>20</a:t>
            </a:fld>
            <a:endParaRPr lang="en">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21177476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81167-DE79-2446-BFFE-726C60E62351}"/>
              </a:ext>
            </a:extLst>
          </p:cNvPr>
          <p:cNvSpPr>
            <a:spLocks noGrp="1"/>
          </p:cNvSpPr>
          <p:nvPr>
            <p:ph type="title"/>
          </p:nvPr>
        </p:nvSpPr>
        <p:spPr/>
        <p:txBody>
          <a:bodyPr/>
          <a:lstStyle/>
          <a:p>
            <a:r>
              <a:rPr lang="en-US" dirty="0"/>
              <a:t>K-Nearest Neighbors Algorithm</a:t>
            </a:r>
            <a:endParaRPr lang="en-IL" dirty="0"/>
          </a:p>
        </p:txBody>
      </p:sp>
      <p:sp>
        <p:nvSpPr>
          <p:cNvPr id="3" name="Text Placeholder 2">
            <a:extLst>
              <a:ext uri="{FF2B5EF4-FFF2-40B4-BE49-F238E27FC236}">
                <a16:creationId xmlns:a16="http://schemas.microsoft.com/office/drawing/2014/main" id="{1BDCCDE5-F0E2-19B0-6ADA-BBFCEE404350}"/>
              </a:ext>
            </a:extLst>
          </p:cNvPr>
          <p:cNvSpPr>
            <a:spLocks noGrp="1"/>
          </p:cNvSpPr>
          <p:nvPr>
            <p:ph type="body" idx="1"/>
          </p:nvPr>
        </p:nvSpPr>
        <p:spPr>
          <a:xfrm>
            <a:off x="774067" y="1803400"/>
            <a:ext cx="9642552" cy="1625600"/>
          </a:xfrm>
        </p:spPr>
        <p:txBody>
          <a:bodyPr/>
          <a:lstStyle/>
          <a:p>
            <a:r>
              <a:rPr lang="en-US" sz="2000" dirty="0">
                <a:latin typeface="Rubik" panose="02000604000000020004" pitchFamily="2" charset="-79"/>
                <a:cs typeface="Rubik" panose="02000604000000020004" pitchFamily="2" charset="-79"/>
              </a:rPr>
              <a:t>k should be wisely selected. (k~8-10 is the best result with VGG)</a:t>
            </a:r>
          </a:p>
          <a:p>
            <a:r>
              <a:rPr lang="en-US" sz="2000" dirty="0">
                <a:latin typeface="Rubik" panose="02000604000000020004" pitchFamily="2" charset="-79"/>
                <a:cs typeface="Rubik" panose="02000604000000020004" pitchFamily="2" charset="-79"/>
              </a:rPr>
              <a:t>Success rates are very low with Flatten because we're losing information from the image columns.</a:t>
            </a:r>
            <a:endParaRPr lang="en-IL" sz="2000" dirty="0">
              <a:latin typeface="Rubik" panose="02000604000000020004" pitchFamily="2" charset="-79"/>
              <a:cs typeface="Rubik" panose="02000604000000020004" pitchFamily="2" charset="-79"/>
            </a:endParaRPr>
          </a:p>
        </p:txBody>
      </p:sp>
      <p:sp>
        <p:nvSpPr>
          <p:cNvPr id="4" name="Slide Number Placeholder 3">
            <a:extLst>
              <a:ext uri="{FF2B5EF4-FFF2-40B4-BE49-F238E27FC236}">
                <a16:creationId xmlns:a16="http://schemas.microsoft.com/office/drawing/2014/main" id="{90808BF5-1FDF-A783-37F1-A12143CF8613}"/>
              </a:ext>
            </a:extLst>
          </p:cNvPr>
          <p:cNvSpPr>
            <a:spLocks noGrp="1"/>
          </p:cNvSpPr>
          <p:nvPr>
            <p:ph type="sldNum" idx="12"/>
          </p:nvPr>
        </p:nvSpPr>
        <p:spPr/>
        <p:txBody>
          <a:bodyPr/>
          <a:lstStyle/>
          <a:p>
            <a:pPr rtl="0"/>
            <a:fld id="{00000000-1234-1234-1234-123412341234}" type="slidenum">
              <a:rPr lang="en" smtClean="0"/>
              <a:pPr rtl="0"/>
              <a:t>21</a:t>
            </a:fld>
            <a:endParaRPr lang="en"/>
          </a:p>
        </p:txBody>
      </p:sp>
      <p:pic>
        <p:nvPicPr>
          <p:cNvPr id="6" name="Picture 5">
            <a:extLst>
              <a:ext uri="{FF2B5EF4-FFF2-40B4-BE49-F238E27FC236}">
                <a16:creationId xmlns:a16="http://schemas.microsoft.com/office/drawing/2014/main" id="{506E9410-94BD-4AE9-24D6-FC042B4AF4AC}"/>
              </a:ext>
            </a:extLst>
          </p:cNvPr>
          <p:cNvPicPr>
            <a:picLocks noChangeAspect="1"/>
          </p:cNvPicPr>
          <p:nvPr/>
        </p:nvPicPr>
        <p:blipFill>
          <a:blip r:embed="rId2"/>
          <a:stretch>
            <a:fillRect/>
          </a:stretch>
        </p:blipFill>
        <p:spPr>
          <a:xfrm>
            <a:off x="1201318" y="3675312"/>
            <a:ext cx="3324647" cy="2515215"/>
          </a:xfrm>
          <a:prstGeom prst="rect">
            <a:avLst/>
          </a:prstGeom>
        </p:spPr>
      </p:pic>
      <p:sp>
        <p:nvSpPr>
          <p:cNvPr id="9" name="Text Placeholder 2">
            <a:extLst>
              <a:ext uri="{FF2B5EF4-FFF2-40B4-BE49-F238E27FC236}">
                <a16:creationId xmlns:a16="http://schemas.microsoft.com/office/drawing/2014/main" id="{63846E95-E2E7-9ECC-52B8-34BF9CE1619D}"/>
              </a:ext>
            </a:extLst>
          </p:cNvPr>
          <p:cNvSpPr txBox="1">
            <a:spLocks/>
          </p:cNvSpPr>
          <p:nvPr/>
        </p:nvSpPr>
        <p:spPr>
          <a:xfrm>
            <a:off x="2708138" y="3524702"/>
            <a:ext cx="449845" cy="38649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609585" marR="0" lvl="0" indent="-507987" algn="l" rtl="0">
              <a:lnSpc>
                <a:spcPct val="115000"/>
              </a:lnSpc>
              <a:spcBef>
                <a:spcPts val="80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1pPr>
            <a:lvl2pPr marL="1219170" marR="0" lvl="1"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828754" marR="0" lvl="2"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2438339" marR="0" lvl="3"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3047924" marR="0" lvl="4"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3657509" marR="0" lvl="5"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4267093" marR="0" lvl="6"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4876678" marR="0" lvl="7"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5486263" marR="0" lvl="8"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101598" indent="0">
              <a:buNone/>
            </a:pPr>
            <a:r>
              <a:rPr lang="en-US" sz="1200" kern="0" dirty="0">
                <a:solidFill>
                  <a:schemeClr val="tx1"/>
                </a:solidFill>
              </a:rPr>
              <a:t>VGG</a:t>
            </a:r>
            <a:endParaRPr lang="en-IL" sz="1200" kern="0" dirty="0">
              <a:solidFill>
                <a:schemeClr val="tx1"/>
              </a:solidFill>
            </a:endParaRPr>
          </a:p>
        </p:txBody>
      </p:sp>
      <p:pic>
        <p:nvPicPr>
          <p:cNvPr id="13" name="Picture 12">
            <a:extLst>
              <a:ext uri="{FF2B5EF4-FFF2-40B4-BE49-F238E27FC236}">
                <a16:creationId xmlns:a16="http://schemas.microsoft.com/office/drawing/2014/main" id="{29EE0EB3-0BF4-D4E7-7A4B-B75802BC976B}"/>
              </a:ext>
            </a:extLst>
          </p:cNvPr>
          <p:cNvPicPr>
            <a:picLocks noChangeAspect="1"/>
          </p:cNvPicPr>
          <p:nvPr/>
        </p:nvPicPr>
        <p:blipFill>
          <a:blip r:embed="rId3"/>
          <a:stretch>
            <a:fillRect/>
          </a:stretch>
        </p:blipFill>
        <p:spPr>
          <a:xfrm>
            <a:off x="6677192" y="3718157"/>
            <a:ext cx="3324647" cy="2501351"/>
          </a:xfrm>
          <a:prstGeom prst="rect">
            <a:avLst/>
          </a:prstGeom>
        </p:spPr>
      </p:pic>
      <p:sp>
        <p:nvSpPr>
          <p:cNvPr id="14" name="Text Placeholder 2">
            <a:extLst>
              <a:ext uri="{FF2B5EF4-FFF2-40B4-BE49-F238E27FC236}">
                <a16:creationId xmlns:a16="http://schemas.microsoft.com/office/drawing/2014/main" id="{833ECFED-DDC7-BD01-DE0F-6C8B12EEFAD5}"/>
              </a:ext>
            </a:extLst>
          </p:cNvPr>
          <p:cNvSpPr txBox="1">
            <a:spLocks/>
          </p:cNvSpPr>
          <p:nvPr/>
        </p:nvSpPr>
        <p:spPr>
          <a:xfrm>
            <a:off x="7987143" y="3588282"/>
            <a:ext cx="666663" cy="39592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609585" marR="0" lvl="0" indent="-507987" algn="l" rtl="0">
              <a:lnSpc>
                <a:spcPct val="115000"/>
              </a:lnSpc>
              <a:spcBef>
                <a:spcPts val="80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1pPr>
            <a:lvl2pPr marL="1219170" marR="0" lvl="1"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828754" marR="0" lvl="2"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2438339" marR="0" lvl="3"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3047924" marR="0" lvl="4"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3657509" marR="0" lvl="5"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4267093" marR="0" lvl="6"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4876678" marR="0" lvl="7"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5486263" marR="0" lvl="8"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101598" indent="0">
              <a:buNone/>
            </a:pPr>
            <a:r>
              <a:rPr lang="en-US" sz="1400" kern="0" dirty="0">
                <a:solidFill>
                  <a:schemeClr val="tx1"/>
                </a:solidFill>
              </a:rPr>
              <a:t>Flatten</a:t>
            </a:r>
            <a:endParaRPr lang="en-IL" sz="1400" kern="0" dirty="0">
              <a:solidFill>
                <a:schemeClr val="tx1"/>
              </a:solidFill>
            </a:endParaRPr>
          </a:p>
        </p:txBody>
      </p:sp>
    </p:spTree>
    <p:extLst>
      <p:ext uri="{BB962C8B-B14F-4D97-AF65-F5344CB8AC3E}">
        <p14:creationId xmlns:p14="http://schemas.microsoft.com/office/powerpoint/2010/main" val="2795343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5FA50-2EFD-12AA-1A64-B1651A987F32}"/>
              </a:ext>
            </a:extLst>
          </p:cNvPr>
          <p:cNvSpPr>
            <a:spLocks noGrp="1"/>
          </p:cNvSpPr>
          <p:nvPr>
            <p:ph type="title"/>
          </p:nvPr>
        </p:nvSpPr>
        <p:spPr>
          <a:xfrm>
            <a:off x="782349" y="255780"/>
            <a:ext cx="8019200" cy="1143200"/>
          </a:xfrm>
        </p:spPr>
        <p:txBody>
          <a:bodyPr/>
          <a:lstStyle/>
          <a:p>
            <a:r>
              <a:rPr lang="en-US" dirty="0">
                <a:latin typeface="Rubik" panose="02000604000000020004" pitchFamily="2" charset="-79"/>
                <a:cs typeface="Rubik" panose="02000604000000020004" pitchFamily="2" charset="-79"/>
              </a:rPr>
              <a:t>Decision Tree Algorithm</a:t>
            </a:r>
            <a:endParaRPr lang="en-IL" dirty="0">
              <a:latin typeface="Rubik" panose="02000604000000020004" pitchFamily="2" charset="-79"/>
              <a:cs typeface="Rubik" panose="02000604000000020004" pitchFamily="2" charset="-79"/>
            </a:endParaRPr>
          </a:p>
        </p:txBody>
      </p:sp>
      <p:sp>
        <p:nvSpPr>
          <p:cNvPr id="3" name="Text Placeholder 2">
            <a:extLst>
              <a:ext uri="{FF2B5EF4-FFF2-40B4-BE49-F238E27FC236}">
                <a16:creationId xmlns:a16="http://schemas.microsoft.com/office/drawing/2014/main" id="{5C4AD662-3D02-9A45-FB7F-4D78AE467201}"/>
              </a:ext>
            </a:extLst>
          </p:cNvPr>
          <p:cNvSpPr>
            <a:spLocks noGrp="1"/>
          </p:cNvSpPr>
          <p:nvPr>
            <p:ph type="body" idx="1"/>
          </p:nvPr>
        </p:nvSpPr>
        <p:spPr>
          <a:xfrm>
            <a:off x="774066" y="1803400"/>
            <a:ext cx="8521255" cy="2126654"/>
          </a:xfrm>
        </p:spPr>
        <p:txBody>
          <a:bodyPr/>
          <a:lstStyle/>
          <a:p>
            <a:r>
              <a:rPr lang="en-US" sz="2000" dirty="0">
                <a:latin typeface="Rubik" panose="02000604000000020004" pitchFamily="2" charset="-79"/>
                <a:cs typeface="Rubik" panose="02000604000000020004" pitchFamily="2" charset="-79"/>
              </a:rPr>
              <a:t>Tree may grow to be very complex while training complicated datasets.</a:t>
            </a:r>
          </a:p>
          <a:p>
            <a:r>
              <a:rPr lang="en-US" sz="2000" dirty="0">
                <a:latin typeface="Rubik" panose="02000604000000020004" pitchFamily="2" charset="-79"/>
                <a:cs typeface="Rubik" panose="02000604000000020004" pitchFamily="2" charset="-79"/>
              </a:rPr>
              <a:t>VGG reaches high percentages</a:t>
            </a:r>
            <a:r>
              <a:rPr lang="he-IL" sz="2000" dirty="0">
                <a:latin typeface="Rubik" panose="02000604000000020004" pitchFamily="2" charset="-79"/>
                <a:cs typeface="Rubik" panose="02000604000000020004" pitchFamily="2" charset="-79"/>
              </a:rPr>
              <a:t> </a:t>
            </a:r>
            <a:r>
              <a:rPr lang="en-US" sz="2000" dirty="0">
                <a:latin typeface="Rubik" panose="02000604000000020004" pitchFamily="2" charset="-79"/>
                <a:cs typeface="Rubik" panose="02000604000000020004" pitchFamily="2" charset="-79"/>
              </a:rPr>
              <a:t>in larger trees compared to Flatten</a:t>
            </a:r>
            <a:endParaRPr lang="en-IL" sz="2000" dirty="0">
              <a:latin typeface="Rubik" panose="02000604000000020004" pitchFamily="2" charset="-79"/>
              <a:cs typeface="Rubik" panose="02000604000000020004" pitchFamily="2" charset="-79"/>
            </a:endParaRPr>
          </a:p>
        </p:txBody>
      </p:sp>
      <p:sp>
        <p:nvSpPr>
          <p:cNvPr id="4" name="Slide Number Placeholder 3">
            <a:extLst>
              <a:ext uri="{FF2B5EF4-FFF2-40B4-BE49-F238E27FC236}">
                <a16:creationId xmlns:a16="http://schemas.microsoft.com/office/drawing/2014/main" id="{67633FD7-7422-72A0-F502-0970B9225AAC}"/>
              </a:ext>
            </a:extLst>
          </p:cNvPr>
          <p:cNvSpPr>
            <a:spLocks noGrp="1"/>
          </p:cNvSpPr>
          <p:nvPr>
            <p:ph type="sldNum" idx="12"/>
          </p:nvPr>
        </p:nvSpPr>
        <p:spPr/>
        <p:txBody>
          <a:bodyPr/>
          <a:lstStyle/>
          <a:p>
            <a:pPr rtl="0"/>
            <a:fld id="{00000000-1234-1234-1234-123412341234}" type="slidenum">
              <a:rPr lang="en" smtClean="0">
                <a:latin typeface="Rubik" panose="02000604000000020004" pitchFamily="2" charset="-79"/>
                <a:cs typeface="Rubik" panose="02000604000000020004" pitchFamily="2" charset="-79"/>
              </a:rPr>
              <a:pPr rtl="0"/>
              <a:t>22</a:t>
            </a:fld>
            <a:endParaRPr lang="en">
              <a:latin typeface="Rubik" panose="02000604000000020004" pitchFamily="2" charset="-79"/>
              <a:cs typeface="Rubik" panose="02000604000000020004" pitchFamily="2" charset="-79"/>
            </a:endParaRPr>
          </a:p>
        </p:txBody>
      </p:sp>
      <p:pic>
        <p:nvPicPr>
          <p:cNvPr id="5" name="Picture 4" descr="Chart, line chart&#10;&#10;Description automatically generated">
            <a:extLst>
              <a:ext uri="{FF2B5EF4-FFF2-40B4-BE49-F238E27FC236}">
                <a16:creationId xmlns:a16="http://schemas.microsoft.com/office/drawing/2014/main" id="{D38AFFD8-6AD2-AD91-A538-58DB1F5D78B1}"/>
              </a:ext>
            </a:extLst>
          </p:cNvPr>
          <p:cNvPicPr>
            <a:picLocks noChangeAspect="1"/>
          </p:cNvPicPr>
          <p:nvPr/>
        </p:nvPicPr>
        <p:blipFill>
          <a:blip r:embed="rId2"/>
          <a:stretch>
            <a:fillRect/>
          </a:stretch>
        </p:blipFill>
        <p:spPr>
          <a:xfrm>
            <a:off x="1542845" y="3472855"/>
            <a:ext cx="3249104" cy="2384812"/>
          </a:xfrm>
          <a:prstGeom prst="rect">
            <a:avLst/>
          </a:prstGeom>
        </p:spPr>
      </p:pic>
      <p:sp>
        <p:nvSpPr>
          <p:cNvPr id="6" name="Text Placeholder 2">
            <a:extLst>
              <a:ext uri="{FF2B5EF4-FFF2-40B4-BE49-F238E27FC236}">
                <a16:creationId xmlns:a16="http://schemas.microsoft.com/office/drawing/2014/main" id="{0DE421F8-7C54-CBC8-3074-F5480F2858B5}"/>
              </a:ext>
            </a:extLst>
          </p:cNvPr>
          <p:cNvSpPr txBox="1">
            <a:spLocks/>
          </p:cNvSpPr>
          <p:nvPr/>
        </p:nvSpPr>
        <p:spPr>
          <a:xfrm>
            <a:off x="2896678" y="3798078"/>
            <a:ext cx="449845" cy="38649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609585" marR="0" lvl="0" indent="-507987" algn="l" rtl="0">
              <a:lnSpc>
                <a:spcPct val="115000"/>
              </a:lnSpc>
              <a:spcBef>
                <a:spcPts val="80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1pPr>
            <a:lvl2pPr marL="1219170" marR="0" lvl="1"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828754" marR="0" lvl="2"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2438339" marR="0" lvl="3"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3047924" marR="0" lvl="4"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3657509" marR="0" lvl="5"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4267093" marR="0" lvl="6"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4876678" marR="0" lvl="7"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5486263" marR="0" lvl="8"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101598" indent="0">
              <a:buNone/>
            </a:pPr>
            <a:r>
              <a:rPr lang="en-US" sz="1200" kern="0" dirty="0">
                <a:solidFill>
                  <a:schemeClr val="tx1"/>
                </a:solidFill>
                <a:latin typeface="Rubik" panose="02000604000000020004" pitchFamily="2" charset="-79"/>
                <a:cs typeface="Rubik" panose="02000604000000020004" pitchFamily="2" charset="-79"/>
              </a:rPr>
              <a:t>VGG</a:t>
            </a:r>
            <a:endParaRPr lang="en-IL" sz="1200" kern="0" dirty="0">
              <a:solidFill>
                <a:schemeClr val="tx1"/>
              </a:solidFill>
              <a:latin typeface="Rubik" panose="02000604000000020004" pitchFamily="2" charset="-79"/>
              <a:cs typeface="Rubik" panose="02000604000000020004" pitchFamily="2" charset="-79"/>
            </a:endParaRPr>
          </a:p>
        </p:txBody>
      </p:sp>
      <p:pic>
        <p:nvPicPr>
          <p:cNvPr id="8" name="Picture 7">
            <a:extLst>
              <a:ext uri="{FF2B5EF4-FFF2-40B4-BE49-F238E27FC236}">
                <a16:creationId xmlns:a16="http://schemas.microsoft.com/office/drawing/2014/main" id="{3D21BE13-ECF7-7E90-6D83-98AB32A33BF9}"/>
              </a:ext>
            </a:extLst>
          </p:cNvPr>
          <p:cNvPicPr>
            <a:picLocks noChangeAspect="1"/>
          </p:cNvPicPr>
          <p:nvPr/>
        </p:nvPicPr>
        <p:blipFill>
          <a:blip r:embed="rId3"/>
          <a:stretch>
            <a:fillRect/>
          </a:stretch>
        </p:blipFill>
        <p:spPr>
          <a:xfrm>
            <a:off x="7251859" y="3475334"/>
            <a:ext cx="3038581" cy="2410413"/>
          </a:xfrm>
          <a:prstGeom prst="rect">
            <a:avLst/>
          </a:prstGeom>
        </p:spPr>
      </p:pic>
      <p:sp>
        <p:nvSpPr>
          <p:cNvPr id="9" name="Text Placeholder 2">
            <a:extLst>
              <a:ext uri="{FF2B5EF4-FFF2-40B4-BE49-F238E27FC236}">
                <a16:creationId xmlns:a16="http://schemas.microsoft.com/office/drawing/2014/main" id="{35B42A81-F427-35A1-1923-219C90E3B9FB}"/>
              </a:ext>
            </a:extLst>
          </p:cNvPr>
          <p:cNvSpPr txBox="1">
            <a:spLocks/>
          </p:cNvSpPr>
          <p:nvPr/>
        </p:nvSpPr>
        <p:spPr>
          <a:xfrm>
            <a:off x="8401922" y="3786248"/>
            <a:ext cx="666663" cy="39592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609585" marR="0" lvl="0" indent="-507987" algn="l" rtl="0">
              <a:lnSpc>
                <a:spcPct val="115000"/>
              </a:lnSpc>
              <a:spcBef>
                <a:spcPts val="80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1pPr>
            <a:lvl2pPr marL="1219170" marR="0" lvl="1"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828754" marR="0" lvl="2"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2438339" marR="0" lvl="3"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3047924" marR="0" lvl="4"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3657509" marR="0" lvl="5"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4267093" marR="0" lvl="6"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4876678" marR="0" lvl="7"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5486263" marR="0" lvl="8"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101598" indent="0">
              <a:buNone/>
            </a:pPr>
            <a:r>
              <a:rPr lang="en-US" sz="1400" kern="0" dirty="0">
                <a:solidFill>
                  <a:schemeClr val="tx1"/>
                </a:solidFill>
                <a:latin typeface="Rubik" panose="02000604000000020004" pitchFamily="2" charset="-79"/>
                <a:cs typeface="Rubik" panose="02000604000000020004" pitchFamily="2" charset="-79"/>
              </a:rPr>
              <a:t>Flatten</a:t>
            </a:r>
            <a:endParaRPr lang="en-IL" sz="1400" kern="0" dirty="0">
              <a:solidFill>
                <a:schemeClr val="tx1"/>
              </a:solidFill>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33585856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09E95-A9A2-1817-49EF-25936E86C5AE}"/>
              </a:ext>
            </a:extLst>
          </p:cNvPr>
          <p:cNvSpPr>
            <a:spLocks noGrp="1"/>
          </p:cNvSpPr>
          <p:nvPr>
            <p:ph type="title"/>
          </p:nvPr>
        </p:nvSpPr>
        <p:spPr/>
        <p:txBody>
          <a:bodyPr/>
          <a:lstStyle/>
          <a:p>
            <a:r>
              <a:rPr lang="en-US" dirty="0">
                <a:latin typeface="Rubik" panose="02000604000000020004" pitchFamily="2" charset="-79"/>
                <a:cs typeface="Rubik" panose="02000604000000020004" pitchFamily="2" charset="-79"/>
              </a:rPr>
              <a:t>k-NN vs DT</a:t>
            </a:r>
            <a:endParaRPr lang="en-IL" dirty="0">
              <a:latin typeface="Rubik" panose="02000604000000020004" pitchFamily="2" charset="-79"/>
              <a:cs typeface="Rubik" panose="02000604000000020004" pitchFamily="2" charset="-79"/>
            </a:endParaRPr>
          </a:p>
        </p:txBody>
      </p:sp>
      <p:sp>
        <p:nvSpPr>
          <p:cNvPr id="3" name="Text Placeholder 2">
            <a:extLst>
              <a:ext uri="{FF2B5EF4-FFF2-40B4-BE49-F238E27FC236}">
                <a16:creationId xmlns:a16="http://schemas.microsoft.com/office/drawing/2014/main" id="{CC0BE4CB-3F0B-E610-E421-F2F584FA0DBF}"/>
              </a:ext>
            </a:extLst>
          </p:cNvPr>
          <p:cNvSpPr>
            <a:spLocks noGrp="1"/>
          </p:cNvSpPr>
          <p:nvPr>
            <p:ph type="body" idx="1"/>
          </p:nvPr>
        </p:nvSpPr>
        <p:spPr/>
        <p:txBody>
          <a:bodyPr/>
          <a:lstStyle/>
          <a:p>
            <a:r>
              <a:rPr lang="en-US" dirty="0">
                <a:latin typeface="Rubik" panose="02000604000000020004" pitchFamily="2" charset="-79"/>
                <a:cs typeface="Rubik" panose="02000604000000020004" pitchFamily="2" charset="-79"/>
              </a:rPr>
              <a:t>In both with Flatten we can demonstrate there is an underlying pattern to the images for both raw pixel intensities.</a:t>
            </a:r>
          </a:p>
          <a:p>
            <a:r>
              <a:rPr lang="en-US" dirty="0">
                <a:latin typeface="Rubik" panose="02000604000000020004" pitchFamily="2" charset="-79"/>
                <a:cs typeface="Rubik" panose="02000604000000020004" pitchFamily="2" charset="-79"/>
              </a:rPr>
              <a:t>Decision tree is faster due to KNN’s expensive real time execution.</a:t>
            </a:r>
          </a:p>
          <a:p>
            <a:r>
              <a:rPr lang="en-US" dirty="0">
                <a:latin typeface="Rubik" panose="02000604000000020004" pitchFamily="2" charset="-79"/>
                <a:cs typeface="Rubik" panose="02000604000000020004" pitchFamily="2" charset="-79"/>
              </a:rPr>
              <a:t>KNN gives better results than DT after VGG because processing is done for numerical data</a:t>
            </a:r>
            <a:endParaRPr lang="en-IL" dirty="0">
              <a:latin typeface="Rubik" panose="02000604000000020004" pitchFamily="2" charset="-79"/>
              <a:cs typeface="Rubik" panose="02000604000000020004" pitchFamily="2" charset="-79"/>
            </a:endParaRPr>
          </a:p>
        </p:txBody>
      </p:sp>
      <p:sp>
        <p:nvSpPr>
          <p:cNvPr id="4" name="Slide Number Placeholder 3">
            <a:extLst>
              <a:ext uri="{FF2B5EF4-FFF2-40B4-BE49-F238E27FC236}">
                <a16:creationId xmlns:a16="http://schemas.microsoft.com/office/drawing/2014/main" id="{A37142CB-5D47-A5C1-CDC1-EB72E1430CD1}"/>
              </a:ext>
            </a:extLst>
          </p:cNvPr>
          <p:cNvSpPr>
            <a:spLocks noGrp="1"/>
          </p:cNvSpPr>
          <p:nvPr>
            <p:ph type="sldNum" idx="12"/>
          </p:nvPr>
        </p:nvSpPr>
        <p:spPr/>
        <p:txBody>
          <a:bodyPr/>
          <a:lstStyle/>
          <a:p>
            <a:pPr rtl="0"/>
            <a:fld id="{00000000-1234-1234-1234-123412341234}" type="slidenum">
              <a:rPr lang="en" smtClean="0">
                <a:latin typeface="Rubik" panose="02000604000000020004" pitchFamily="2" charset="-79"/>
                <a:cs typeface="Rubik" panose="02000604000000020004" pitchFamily="2" charset="-79"/>
              </a:rPr>
              <a:pPr rtl="0"/>
              <a:t>23</a:t>
            </a:fld>
            <a:endParaRPr lang="en">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14150231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1ADFB-610D-1C8D-05DE-E0DB93F32CF1}"/>
              </a:ext>
            </a:extLst>
          </p:cNvPr>
          <p:cNvSpPr>
            <a:spLocks noGrp="1"/>
          </p:cNvSpPr>
          <p:nvPr>
            <p:ph type="title"/>
          </p:nvPr>
        </p:nvSpPr>
        <p:spPr>
          <a:xfrm>
            <a:off x="774067" y="274633"/>
            <a:ext cx="8637292" cy="1143200"/>
          </a:xfrm>
        </p:spPr>
        <p:txBody>
          <a:bodyPr/>
          <a:lstStyle/>
          <a:p>
            <a:r>
              <a:rPr lang="en-US" dirty="0">
                <a:latin typeface="Rubik" panose="02000604000000020004" pitchFamily="2" charset="-79"/>
                <a:cs typeface="Rubik" panose="02000604000000020004" pitchFamily="2" charset="-79"/>
              </a:rPr>
              <a:t>SVM vs DT &amp; k-NN</a:t>
            </a:r>
            <a:endParaRPr lang="en-IL" dirty="0">
              <a:latin typeface="Rubik" panose="02000604000000020004" pitchFamily="2" charset="-79"/>
              <a:cs typeface="Rubik" panose="02000604000000020004" pitchFamily="2" charset="-79"/>
            </a:endParaRPr>
          </a:p>
        </p:txBody>
      </p:sp>
      <p:sp>
        <p:nvSpPr>
          <p:cNvPr id="3" name="Text Placeholder 2">
            <a:extLst>
              <a:ext uri="{FF2B5EF4-FFF2-40B4-BE49-F238E27FC236}">
                <a16:creationId xmlns:a16="http://schemas.microsoft.com/office/drawing/2014/main" id="{FC97DFA6-8AE8-321C-C6ED-62BF315DA380}"/>
              </a:ext>
            </a:extLst>
          </p:cNvPr>
          <p:cNvSpPr>
            <a:spLocks noGrp="1"/>
          </p:cNvSpPr>
          <p:nvPr>
            <p:ph type="body" idx="1"/>
          </p:nvPr>
        </p:nvSpPr>
        <p:spPr>
          <a:xfrm>
            <a:off x="774067" y="1803400"/>
            <a:ext cx="7847419" cy="4215600"/>
          </a:xfrm>
        </p:spPr>
        <p:txBody>
          <a:bodyPr/>
          <a:lstStyle/>
          <a:p>
            <a:r>
              <a:rPr lang="en-US" dirty="0">
                <a:latin typeface="Rubik" panose="02000604000000020004" pitchFamily="2" charset="-79"/>
                <a:cs typeface="Rubik" panose="02000604000000020004" pitchFamily="2" charset="-79"/>
              </a:rPr>
              <a:t>SVM gives better results than DT &amp; KNN after VGG</a:t>
            </a:r>
            <a:endParaRPr lang="en-IL" dirty="0">
              <a:latin typeface="Rubik" panose="02000604000000020004" pitchFamily="2" charset="-79"/>
              <a:cs typeface="Rubik" panose="02000604000000020004" pitchFamily="2" charset="-79"/>
            </a:endParaRPr>
          </a:p>
          <a:p>
            <a:r>
              <a:rPr lang="en-US" dirty="0">
                <a:latin typeface="Rubik" panose="02000604000000020004" pitchFamily="2" charset="-79"/>
                <a:cs typeface="Rubik" panose="02000604000000020004" pitchFamily="2" charset="-79"/>
              </a:rPr>
              <a:t>Decision trees are better for categorical data and it deals collinearity better than SVM.</a:t>
            </a:r>
          </a:p>
          <a:p>
            <a:r>
              <a:rPr lang="en-US" dirty="0">
                <a:latin typeface="Rubik" panose="02000604000000020004" pitchFamily="2" charset="-79"/>
                <a:cs typeface="Rubik" panose="02000604000000020004" pitchFamily="2" charset="-79"/>
              </a:rPr>
              <a:t>SVM take cares of outliers better than KNN.</a:t>
            </a:r>
          </a:p>
          <a:p>
            <a:r>
              <a:rPr lang="en-US" dirty="0">
                <a:latin typeface="Rubik" panose="02000604000000020004" pitchFamily="2" charset="-79"/>
                <a:cs typeface="Rubik" panose="02000604000000020004" pitchFamily="2" charset="-79"/>
              </a:rPr>
              <a:t>SVM outperforms KNN when there are large features and lesser training data.</a:t>
            </a:r>
            <a:endParaRPr lang="en-IL" dirty="0">
              <a:latin typeface="Rubik" panose="02000604000000020004" pitchFamily="2" charset="-79"/>
              <a:cs typeface="Rubik" panose="02000604000000020004" pitchFamily="2" charset="-79"/>
            </a:endParaRPr>
          </a:p>
        </p:txBody>
      </p:sp>
      <p:sp>
        <p:nvSpPr>
          <p:cNvPr id="4" name="Slide Number Placeholder 3">
            <a:extLst>
              <a:ext uri="{FF2B5EF4-FFF2-40B4-BE49-F238E27FC236}">
                <a16:creationId xmlns:a16="http://schemas.microsoft.com/office/drawing/2014/main" id="{6B265D85-1757-735E-57B5-95DDCC1E0E24}"/>
              </a:ext>
            </a:extLst>
          </p:cNvPr>
          <p:cNvSpPr>
            <a:spLocks noGrp="1"/>
          </p:cNvSpPr>
          <p:nvPr>
            <p:ph type="sldNum" idx="12"/>
          </p:nvPr>
        </p:nvSpPr>
        <p:spPr>
          <a:xfrm>
            <a:off x="11307444" y="6333135"/>
            <a:ext cx="787989" cy="524800"/>
          </a:xfrm>
        </p:spPr>
        <p:txBody>
          <a:bodyPr/>
          <a:lstStyle/>
          <a:p>
            <a:pPr rtl="0"/>
            <a:fld id="{00000000-1234-1234-1234-123412341234}" type="slidenum">
              <a:rPr lang="en" smtClean="0">
                <a:latin typeface="Rubik" panose="02000604000000020004" pitchFamily="2" charset="-79"/>
                <a:cs typeface="Rubik" panose="02000604000000020004" pitchFamily="2" charset="-79"/>
              </a:rPr>
              <a:pPr rtl="0"/>
              <a:t>24</a:t>
            </a:fld>
            <a:endParaRPr lang="en">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524281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A9BE9-2959-0110-88A4-FC231392728C}"/>
              </a:ext>
            </a:extLst>
          </p:cNvPr>
          <p:cNvSpPr>
            <a:spLocks noGrp="1"/>
          </p:cNvSpPr>
          <p:nvPr>
            <p:ph type="title"/>
          </p:nvPr>
        </p:nvSpPr>
        <p:spPr>
          <a:xfrm>
            <a:off x="774067" y="274633"/>
            <a:ext cx="8780480" cy="1143200"/>
          </a:xfrm>
        </p:spPr>
        <p:txBody>
          <a:bodyPr/>
          <a:lstStyle/>
          <a:p>
            <a:r>
              <a:rPr lang="en-US" dirty="0">
                <a:latin typeface="Rubik" panose="02000604000000020004" pitchFamily="2" charset="-79"/>
                <a:cs typeface="Rubik" panose="02000604000000020004" pitchFamily="2" charset="-79"/>
              </a:rPr>
              <a:t>SVM vs CNN</a:t>
            </a:r>
            <a:endParaRPr lang="en-IL" dirty="0">
              <a:latin typeface="Rubik" panose="02000604000000020004" pitchFamily="2" charset="-79"/>
              <a:cs typeface="Rubik" panose="02000604000000020004" pitchFamily="2" charset="-79"/>
            </a:endParaRPr>
          </a:p>
        </p:txBody>
      </p:sp>
      <p:sp>
        <p:nvSpPr>
          <p:cNvPr id="3" name="Text Placeholder 2">
            <a:extLst>
              <a:ext uri="{FF2B5EF4-FFF2-40B4-BE49-F238E27FC236}">
                <a16:creationId xmlns:a16="http://schemas.microsoft.com/office/drawing/2014/main" id="{31CFFCEE-7F63-8ABA-FA70-4092065C4A84}"/>
              </a:ext>
            </a:extLst>
          </p:cNvPr>
          <p:cNvSpPr>
            <a:spLocks noGrp="1"/>
          </p:cNvSpPr>
          <p:nvPr>
            <p:ph type="body" idx="1"/>
          </p:nvPr>
        </p:nvSpPr>
        <p:spPr>
          <a:xfrm>
            <a:off x="774067" y="1803400"/>
            <a:ext cx="8780480" cy="4215600"/>
          </a:xfrm>
        </p:spPr>
        <p:txBody>
          <a:bodyPr/>
          <a:lstStyle/>
          <a:p>
            <a:r>
              <a:rPr lang="en-US" dirty="0">
                <a:latin typeface="Rubik" panose="02000604000000020004" pitchFamily="2" charset="-79"/>
                <a:cs typeface="Rubik" panose="02000604000000020004" pitchFamily="2" charset="-79"/>
              </a:rPr>
              <a:t>SVM can perform better than NN when there are limited training data and many features. NN needs large training data for sufficient accuracy.</a:t>
            </a:r>
          </a:p>
          <a:p>
            <a:r>
              <a:rPr lang="en-US" dirty="0">
                <a:latin typeface="Rubik" panose="02000604000000020004" pitchFamily="2" charset="-79"/>
                <a:cs typeface="Rubik" panose="02000604000000020004" pitchFamily="2" charset="-79"/>
              </a:rPr>
              <a:t>Multi class classification requires multiple models for SVM, whereas NN can do it with a single model.</a:t>
            </a:r>
          </a:p>
          <a:p>
            <a:endParaRPr lang="en-IL" dirty="0">
              <a:latin typeface="Rubik" panose="02000604000000020004" pitchFamily="2" charset="-79"/>
              <a:cs typeface="Rubik" panose="02000604000000020004" pitchFamily="2" charset="-79"/>
            </a:endParaRPr>
          </a:p>
        </p:txBody>
      </p:sp>
      <p:sp>
        <p:nvSpPr>
          <p:cNvPr id="4" name="Slide Number Placeholder 3">
            <a:extLst>
              <a:ext uri="{FF2B5EF4-FFF2-40B4-BE49-F238E27FC236}">
                <a16:creationId xmlns:a16="http://schemas.microsoft.com/office/drawing/2014/main" id="{14326F2F-1252-2E59-CFF0-99D0403523F4}"/>
              </a:ext>
            </a:extLst>
          </p:cNvPr>
          <p:cNvSpPr>
            <a:spLocks noGrp="1"/>
          </p:cNvSpPr>
          <p:nvPr>
            <p:ph type="sldNum" idx="12"/>
          </p:nvPr>
        </p:nvSpPr>
        <p:spPr>
          <a:xfrm>
            <a:off x="11307445" y="6333135"/>
            <a:ext cx="801052" cy="524800"/>
          </a:xfrm>
        </p:spPr>
        <p:txBody>
          <a:bodyPr/>
          <a:lstStyle/>
          <a:p>
            <a:pPr rtl="0"/>
            <a:fld id="{00000000-1234-1234-1234-123412341234}" type="slidenum">
              <a:rPr lang="en" smtClean="0">
                <a:latin typeface="Rubik" panose="02000604000000020004" pitchFamily="2" charset="-79"/>
                <a:cs typeface="Rubik" panose="02000604000000020004" pitchFamily="2" charset="-79"/>
              </a:rPr>
              <a:pPr rtl="0"/>
              <a:t>25</a:t>
            </a:fld>
            <a:endParaRPr lang="en">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22411081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37"/>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Credits</a:t>
            </a:r>
            <a:endParaRPr dirty="0">
              <a:latin typeface="Rubik" panose="02000604000000020004" pitchFamily="2" charset="-79"/>
              <a:cs typeface="Rubik" panose="02000604000000020004" pitchFamily="2" charset="-79"/>
            </a:endParaRPr>
          </a:p>
        </p:txBody>
      </p:sp>
      <p:sp>
        <p:nvSpPr>
          <p:cNvPr id="385" name="Google Shape;385;p37"/>
          <p:cNvSpPr txBox="1">
            <a:spLocks noGrp="1"/>
          </p:cNvSpPr>
          <p:nvPr>
            <p:ph type="body" idx="1"/>
          </p:nvPr>
        </p:nvSpPr>
        <p:spPr>
          <a:xfrm>
            <a:off x="774067" y="1600200"/>
            <a:ext cx="8019200" cy="3552800"/>
          </a:xfrm>
          <a:prstGeom prst="rect">
            <a:avLst/>
          </a:prstGeom>
        </p:spPr>
        <p:txBody>
          <a:bodyPr spcFirstLastPara="1" wrap="square" lIns="0" tIns="0" rIns="0" bIns="0" anchor="t" anchorCtr="0">
            <a:noAutofit/>
          </a:bodyPr>
          <a:lstStyle/>
          <a:p>
            <a:pPr marL="0" indent="0">
              <a:buNone/>
            </a:pPr>
            <a:r>
              <a:rPr lang="en-US" u="sng" dirty="0">
                <a:latin typeface="Rubik" panose="02000604000000020004" pitchFamily="2" charset="-79"/>
                <a:cs typeface="Rubik" panose="02000604000000020004" pitchFamily="2" charset="-79"/>
              </a:rPr>
              <a:t>Lecturer</a:t>
            </a:r>
            <a:r>
              <a:rPr lang="en-US" dirty="0">
                <a:latin typeface="Rubik" panose="02000604000000020004" pitchFamily="2" charset="-79"/>
                <a:cs typeface="Rubik" panose="02000604000000020004" pitchFamily="2" charset="-79"/>
              </a:rPr>
              <a:t>: Prof. Lee-Ad Gottlieb</a:t>
            </a:r>
          </a:p>
          <a:p>
            <a:pPr marL="0" indent="0">
              <a:buNone/>
            </a:pPr>
            <a:r>
              <a:rPr lang="en-US" dirty="0">
                <a:latin typeface="Rubik" panose="02000604000000020004" pitchFamily="2" charset="-79"/>
                <a:cs typeface="Rubik" panose="02000604000000020004" pitchFamily="2" charset="-79"/>
              </a:rPr>
              <a:t>Authors:</a:t>
            </a:r>
          </a:p>
          <a:p>
            <a:pPr indent="-457189">
              <a:buSzPts val="1800"/>
            </a:pPr>
            <a:r>
              <a:rPr lang="en-US" dirty="0">
                <a:latin typeface="Rubik" panose="02000604000000020004" pitchFamily="2" charset="-79"/>
                <a:cs typeface="Rubik" panose="02000604000000020004" pitchFamily="2" charset="-79"/>
              </a:rPr>
              <a:t>Almog </a:t>
            </a:r>
            <a:r>
              <a:rPr lang="en-US" dirty="0" err="1">
                <a:latin typeface="Rubik" panose="02000604000000020004" pitchFamily="2" charset="-79"/>
                <a:cs typeface="Rubik" panose="02000604000000020004" pitchFamily="2" charset="-79"/>
              </a:rPr>
              <a:t>Jakov</a:t>
            </a:r>
            <a:endParaRPr dirty="0">
              <a:latin typeface="Rubik" panose="02000604000000020004" pitchFamily="2" charset="-79"/>
              <a:cs typeface="Rubik" panose="02000604000000020004" pitchFamily="2" charset="-79"/>
            </a:endParaRPr>
          </a:p>
          <a:p>
            <a:pPr indent="-457189">
              <a:spcBef>
                <a:spcPts val="0"/>
              </a:spcBef>
              <a:buSzPts val="1800"/>
            </a:pPr>
            <a:r>
              <a:rPr lang="en-US" dirty="0" err="1">
                <a:latin typeface="Rubik" panose="02000604000000020004" pitchFamily="2" charset="-79"/>
                <a:cs typeface="Rubik" panose="02000604000000020004" pitchFamily="2" charset="-79"/>
              </a:rPr>
              <a:t>Itay</a:t>
            </a:r>
            <a:r>
              <a:rPr lang="en-US" dirty="0">
                <a:latin typeface="Rubik" panose="02000604000000020004" pitchFamily="2" charset="-79"/>
                <a:cs typeface="Rubik" panose="02000604000000020004" pitchFamily="2" charset="-79"/>
              </a:rPr>
              <a:t> </a:t>
            </a:r>
            <a:r>
              <a:rPr lang="en-US" dirty="0" err="1">
                <a:latin typeface="Rubik" panose="02000604000000020004" pitchFamily="2" charset="-79"/>
                <a:cs typeface="Rubik" panose="02000604000000020004" pitchFamily="2" charset="-79"/>
              </a:rPr>
              <a:t>Rafee</a:t>
            </a:r>
            <a:endParaRPr dirty="0">
              <a:latin typeface="Rubik" panose="02000604000000020004" pitchFamily="2" charset="-79"/>
              <a:cs typeface="Rubik" panose="02000604000000020004" pitchFamily="2" charset="-79"/>
            </a:endParaRPr>
          </a:p>
          <a:p>
            <a:pPr marL="0" indent="0">
              <a:buNone/>
            </a:pPr>
            <a:r>
              <a:rPr lang="en" dirty="0">
                <a:latin typeface="Rubik" panose="02000604000000020004" pitchFamily="2" charset="-79"/>
                <a:cs typeface="Rubik" panose="02000604000000020004" pitchFamily="2" charset="-79"/>
              </a:rPr>
              <a:t>Visit Us:</a:t>
            </a:r>
            <a:endParaRPr dirty="0">
              <a:latin typeface="Rubik" panose="02000604000000020004" pitchFamily="2" charset="-79"/>
              <a:cs typeface="Rubik" panose="02000604000000020004" pitchFamily="2" charset="-79"/>
            </a:endParaRPr>
          </a:p>
          <a:p>
            <a:pPr marL="0" indent="0">
              <a:buNone/>
            </a:pPr>
            <a:r>
              <a:rPr lang="en-US" u="sng" dirty="0">
                <a:solidFill>
                  <a:schemeClr val="hlink"/>
                </a:solidFill>
                <a:latin typeface="Rubik" panose="02000604000000020004" pitchFamily="2" charset="-79"/>
                <a:cs typeface="Rubik" panose="02000604000000020004" pitchFamily="2" charset="-79"/>
                <a:hlinkClick r:id="rId3"/>
              </a:rPr>
              <a:t>https://github.com/AlmogJakov</a:t>
            </a:r>
            <a:endParaRPr lang="he-IL" u="sng" dirty="0">
              <a:solidFill>
                <a:schemeClr val="hlink"/>
              </a:solidFill>
              <a:latin typeface="Rubik" panose="02000604000000020004" pitchFamily="2" charset="-79"/>
              <a:cs typeface="Rubik" panose="02000604000000020004" pitchFamily="2" charset="-79"/>
            </a:endParaRPr>
          </a:p>
          <a:p>
            <a:pPr marL="0" indent="0">
              <a:buNone/>
            </a:pPr>
            <a:r>
              <a:rPr lang="en-US" u="sng" dirty="0">
                <a:solidFill>
                  <a:schemeClr val="hlink"/>
                </a:solidFill>
                <a:latin typeface="Rubik" panose="02000604000000020004" pitchFamily="2" charset="-79"/>
                <a:cs typeface="Rubik" panose="02000604000000020004" pitchFamily="2" charset="-79"/>
                <a:hlinkClick r:id="rId4"/>
              </a:rPr>
              <a:t>https://github.com/itay-rafee</a:t>
            </a:r>
            <a:endParaRPr dirty="0">
              <a:latin typeface="Rubik" panose="02000604000000020004" pitchFamily="2" charset="-79"/>
              <a:cs typeface="Rubik" panose="02000604000000020004" pitchFamily="2" charset="-79"/>
            </a:endParaRPr>
          </a:p>
        </p:txBody>
      </p:sp>
      <p:sp>
        <p:nvSpPr>
          <p:cNvPr id="386" name="Google Shape;386;p37"/>
          <p:cNvSpPr txBox="1"/>
          <p:nvPr/>
        </p:nvSpPr>
        <p:spPr>
          <a:xfrm>
            <a:off x="774067" y="5562200"/>
            <a:ext cx="8019200" cy="717200"/>
          </a:xfrm>
          <a:prstGeom prst="rect">
            <a:avLst/>
          </a:prstGeom>
          <a:noFill/>
          <a:ln>
            <a:noFill/>
          </a:ln>
        </p:spPr>
        <p:txBody>
          <a:bodyPr spcFirstLastPara="1" wrap="square" lIns="0" tIns="0" rIns="0" bIns="0" anchor="t" anchorCtr="0">
            <a:noAutofit/>
          </a:bodyPr>
          <a:lstStyle/>
          <a:p>
            <a:pPr algn="l" defTabSz="1219170" rtl="0">
              <a:buClr>
                <a:srgbClr val="050060"/>
              </a:buClr>
              <a:buSzPts val="1100"/>
            </a:pPr>
            <a:r>
              <a:rPr lang="en-US" sz="1600" kern="0" dirty="0">
                <a:solidFill>
                  <a:srgbClr val="00FFFF"/>
                </a:solidFill>
                <a:latin typeface="Rubik" panose="02000604000000020004" pitchFamily="2" charset="-79"/>
                <a:ea typeface="Muli"/>
                <a:cs typeface="Rubik" panose="02000604000000020004" pitchFamily="2" charset="-79"/>
                <a:sym typeface="Muli"/>
              </a:rPr>
              <a:t>Made Using </a:t>
            </a:r>
            <a:r>
              <a:rPr lang="en" sz="1600" kern="0" dirty="0">
                <a:solidFill>
                  <a:srgbClr val="00FFFF"/>
                </a:solidFill>
                <a:latin typeface="Rubik" panose="02000604000000020004" pitchFamily="2" charset="-79"/>
                <a:ea typeface="Muli"/>
                <a:cs typeface="Rubik" panose="02000604000000020004" pitchFamily="2" charset="-79"/>
                <a:sym typeface="Muli"/>
              </a:rPr>
              <a:t>PowerPoint®</a:t>
            </a:r>
            <a:endParaRPr sz="1600" kern="0" dirty="0">
              <a:solidFill>
                <a:srgbClr val="00FFFF"/>
              </a:solidFill>
              <a:latin typeface="Rubik" panose="02000604000000020004" pitchFamily="2" charset="-79"/>
              <a:ea typeface="Muli"/>
              <a:cs typeface="Rubik" panose="02000604000000020004" pitchFamily="2" charset="-79"/>
              <a:sym typeface="Muli"/>
            </a:endParaRPr>
          </a:p>
          <a:p>
            <a:pPr algn="l" defTabSz="1219170" rtl="0">
              <a:buClr>
                <a:srgbClr val="050060"/>
              </a:buClr>
              <a:buSzPts val="1100"/>
            </a:pPr>
            <a:endParaRPr sz="1600" kern="0" dirty="0">
              <a:solidFill>
                <a:srgbClr val="00FFFF"/>
              </a:solidFill>
              <a:latin typeface="Rubik" panose="02000604000000020004" pitchFamily="2" charset="-79"/>
              <a:ea typeface="Muli"/>
              <a:cs typeface="Rubik" panose="02000604000000020004" pitchFamily="2" charset="-79"/>
              <a:sym typeface="Muli"/>
            </a:endParaRPr>
          </a:p>
          <a:p>
            <a:pPr algn="l" defTabSz="1219170" rtl="0">
              <a:buClr>
                <a:srgbClr val="000000"/>
              </a:buClr>
            </a:pPr>
            <a:endParaRPr sz="1600" kern="0" dirty="0">
              <a:solidFill>
                <a:srgbClr val="00FFFF"/>
              </a:solidFill>
              <a:latin typeface="Rubik" panose="02000604000000020004" pitchFamily="2" charset="-79"/>
              <a:ea typeface="Muli"/>
              <a:cs typeface="Rubik" panose="02000604000000020004" pitchFamily="2" charset="-79"/>
              <a:sym typeface="Muli"/>
            </a:endParaRPr>
          </a:p>
        </p:txBody>
      </p:sp>
      <p:sp>
        <p:nvSpPr>
          <p:cNvPr id="387" name="Google Shape;387;p3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26</a:t>
            </a:fld>
            <a:endParaRPr kern="0">
              <a:solidFill>
                <a:srgbClr val="FFFFFF"/>
              </a:solidFill>
              <a:latin typeface="Rubik" panose="02000604000000020004" pitchFamily="2" charset="-79"/>
              <a:cs typeface="Rubik" panose="02000604000000020004" pitchFamily="2" charset="-79"/>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27</a:t>
            </a:fld>
            <a:endParaRPr kern="0">
              <a:solidFill>
                <a:srgbClr val="FFFFFF"/>
              </a:solidFill>
              <a:latin typeface="Rubik" panose="02000604000000020004" pitchFamily="2" charset="-79"/>
              <a:cs typeface="Rubik" panose="02000604000000020004" pitchFamily="2" charset="-79"/>
            </a:endParaRPr>
          </a:p>
        </p:txBody>
      </p:sp>
      <p:sp>
        <p:nvSpPr>
          <p:cNvPr id="368" name="Google Shape;368;p35"/>
          <p:cNvSpPr txBox="1">
            <a:spLocks noGrp="1"/>
          </p:cNvSpPr>
          <p:nvPr>
            <p:ph type="ctrTitle" idx="4294967295"/>
          </p:nvPr>
        </p:nvSpPr>
        <p:spPr>
          <a:xfrm>
            <a:off x="914400" y="1789000"/>
            <a:ext cx="4922400" cy="1238000"/>
          </a:xfrm>
          <a:prstGeom prst="rect">
            <a:avLst/>
          </a:prstGeom>
        </p:spPr>
        <p:txBody>
          <a:bodyPr spcFirstLastPara="1" wrap="square" lIns="0" tIns="0" rIns="0" bIns="0" anchor="b" anchorCtr="0">
            <a:noAutofit/>
          </a:bodyPr>
          <a:lstStyle/>
          <a:p>
            <a:r>
              <a:rPr lang="en" sz="9600" dirty="0">
                <a:latin typeface="Rubik" panose="02000604000000020004" pitchFamily="2" charset="-79"/>
                <a:cs typeface="Rubik" panose="02000604000000020004" pitchFamily="2" charset="-79"/>
              </a:rPr>
              <a:t>Thanks!</a:t>
            </a:r>
            <a:endParaRPr sz="9600" dirty="0">
              <a:latin typeface="Rubik" panose="02000604000000020004" pitchFamily="2" charset="-79"/>
              <a:cs typeface="Rubik" panose="02000604000000020004" pitchFamily="2" charset="-79"/>
            </a:endParaRPr>
          </a:p>
        </p:txBody>
      </p:sp>
      <p:pic>
        <p:nvPicPr>
          <p:cNvPr id="370" name="Google Shape;370;p35"/>
          <p:cNvPicPr preferRelativeResize="0"/>
          <p:nvPr/>
        </p:nvPicPr>
        <p:blipFill>
          <a:blip r:embed="rId3">
            <a:alphaModFix/>
          </a:blip>
          <a:stretch>
            <a:fillRect/>
          </a:stretch>
        </p:blipFill>
        <p:spPr>
          <a:xfrm>
            <a:off x="5233200" y="3574701"/>
            <a:ext cx="4228432" cy="2519700"/>
          </a:xfrm>
          <a:prstGeom prst="rect">
            <a:avLst/>
          </a:prstGeom>
          <a:noFill/>
          <a:ln>
            <a:noFill/>
          </a:ln>
        </p:spPr>
      </p:pic>
      <p:pic>
        <p:nvPicPr>
          <p:cNvPr id="371" name="Google Shape;371;p35"/>
          <p:cNvPicPr preferRelativeResize="0"/>
          <p:nvPr/>
        </p:nvPicPr>
        <p:blipFill>
          <a:blip r:embed="rId4">
            <a:alphaModFix/>
          </a:blip>
          <a:stretch>
            <a:fillRect/>
          </a:stretch>
        </p:blipFill>
        <p:spPr>
          <a:xfrm>
            <a:off x="6880019" y="2553307"/>
            <a:ext cx="731600" cy="2130268"/>
          </a:xfrm>
          <a:prstGeom prst="rect">
            <a:avLst/>
          </a:prstGeom>
          <a:noFill/>
          <a:ln>
            <a:noFill/>
          </a:ln>
        </p:spPr>
      </p:pic>
      <p:pic>
        <p:nvPicPr>
          <p:cNvPr id="372" name="Google Shape;372;p35"/>
          <p:cNvPicPr preferRelativeResize="0"/>
          <p:nvPr/>
        </p:nvPicPr>
        <p:blipFill>
          <a:blip r:embed="rId5">
            <a:alphaModFix/>
          </a:blip>
          <a:stretch>
            <a:fillRect/>
          </a:stretch>
        </p:blipFill>
        <p:spPr>
          <a:xfrm>
            <a:off x="6595879" y="775467"/>
            <a:ext cx="1706267" cy="1997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7"/>
          <p:cNvSpPr txBox="1">
            <a:spLocks noGrp="1"/>
          </p:cNvSpPr>
          <p:nvPr>
            <p:ph type="ctrTitle"/>
          </p:nvPr>
        </p:nvSpPr>
        <p:spPr>
          <a:xfrm>
            <a:off x="923167" y="1180672"/>
            <a:ext cx="5685200" cy="1546400"/>
          </a:xfrm>
          <a:prstGeom prst="rect">
            <a:avLst/>
          </a:prstGeom>
        </p:spPr>
        <p:txBody>
          <a:bodyPr spcFirstLastPara="1" wrap="square" lIns="0" tIns="0" rIns="0" bIns="0" anchor="b" anchorCtr="0">
            <a:noAutofit/>
          </a:bodyPr>
          <a:lstStyle/>
          <a:p>
            <a:r>
              <a:rPr lang="en-US" sz="3200" dirty="0">
                <a:latin typeface="Rubik" panose="02000604000000020004" pitchFamily="2" charset="-79"/>
                <a:cs typeface="Rubik" panose="02000604000000020004" pitchFamily="2" charset="-79"/>
              </a:rPr>
              <a:t>Questions about the database:</a:t>
            </a:r>
            <a:endParaRPr sz="3200" dirty="0">
              <a:latin typeface="Rubik" panose="02000604000000020004" pitchFamily="2" charset="-79"/>
              <a:cs typeface="Rubik" panose="02000604000000020004" pitchFamily="2" charset="-79"/>
            </a:endParaRPr>
          </a:p>
        </p:txBody>
      </p:sp>
      <p:pic>
        <p:nvPicPr>
          <p:cNvPr id="96" name="Google Shape;96;p17"/>
          <p:cNvPicPr preferRelativeResize="0"/>
          <p:nvPr/>
        </p:nvPicPr>
        <p:blipFill>
          <a:blip r:embed="rId3">
            <a:alphaModFix/>
          </a:blip>
          <a:stretch>
            <a:fillRect/>
          </a:stretch>
        </p:blipFill>
        <p:spPr>
          <a:xfrm>
            <a:off x="7630273" y="2727072"/>
            <a:ext cx="2959120" cy="1546400"/>
          </a:xfrm>
          <a:prstGeom prst="rect">
            <a:avLst/>
          </a:prstGeom>
          <a:noFill/>
          <a:ln>
            <a:noFill/>
          </a:ln>
        </p:spPr>
      </p:pic>
      <p:pic>
        <p:nvPicPr>
          <p:cNvPr id="97" name="Google Shape;97;p17"/>
          <p:cNvPicPr preferRelativeResize="0"/>
          <p:nvPr/>
        </p:nvPicPr>
        <p:blipFill>
          <a:blip r:embed="rId4">
            <a:alphaModFix/>
          </a:blip>
          <a:stretch>
            <a:fillRect/>
          </a:stretch>
        </p:blipFill>
        <p:spPr>
          <a:xfrm>
            <a:off x="7720907" y="3265363"/>
            <a:ext cx="193700" cy="564000"/>
          </a:xfrm>
          <a:prstGeom prst="rect">
            <a:avLst/>
          </a:prstGeom>
          <a:noFill/>
          <a:ln>
            <a:noFill/>
          </a:ln>
        </p:spPr>
      </p:pic>
      <p:pic>
        <p:nvPicPr>
          <p:cNvPr id="3" name="תמונה 2">
            <a:extLst>
              <a:ext uri="{FF2B5EF4-FFF2-40B4-BE49-F238E27FC236}">
                <a16:creationId xmlns:a16="http://schemas.microsoft.com/office/drawing/2014/main" id="{B43CE60B-5AE8-41F9-BC96-E290751880AE}"/>
              </a:ext>
            </a:extLst>
          </p:cNvPr>
          <p:cNvPicPr>
            <a:picLocks noChangeAspect="1"/>
          </p:cNvPicPr>
          <p:nvPr/>
        </p:nvPicPr>
        <p:blipFill>
          <a:blip r:embed="rId5"/>
          <a:stretch>
            <a:fillRect/>
          </a:stretch>
        </p:blipFill>
        <p:spPr>
          <a:xfrm>
            <a:off x="8426235" y="1647514"/>
            <a:ext cx="1367197" cy="1617849"/>
          </a:xfrm>
          <a:prstGeom prst="rect">
            <a:avLst/>
          </a:prstGeom>
        </p:spPr>
      </p:pic>
      <p:sp>
        <p:nvSpPr>
          <p:cNvPr id="9" name="Google Shape;104;p18">
            <a:extLst>
              <a:ext uri="{FF2B5EF4-FFF2-40B4-BE49-F238E27FC236}">
                <a16:creationId xmlns:a16="http://schemas.microsoft.com/office/drawing/2014/main" id="{613A8BBC-E6FE-4E92-B4C8-4CFACA5833E8}"/>
              </a:ext>
            </a:extLst>
          </p:cNvPr>
          <p:cNvSpPr txBox="1">
            <a:spLocks/>
          </p:cNvSpPr>
          <p:nvPr/>
        </p:nvSpPr>
        <p:spPr>
          <a:xfrm>
            <a:off x="923167" y="2864087"/>
            <a:ext cx="6001779" cy="2538424"/>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1pPr>
            <a:lvl2pPr marL="914400" marR="0" lvl="1"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2pPr>
            <a:lvl3pPr marL="1371600" marR="0" lvl="2"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3pPr>
            <a:lvl4pPr marL="1828800" marR="0" lvl="3"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4pPr>
            <a:lvl5pPr marL="2286000" marR="0" lvl="4"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5pPr>
            <a:lvl6pPr marL="2743200" marR="0" lvl="5"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6pPr>
            <a:lvl7pPr marL="3200400" marR="0" lvl="6"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7pPr>
            <a:lvl8pPr marL="3657600" marR="0" lvl="7"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8pPr>
            <a:lvl9pPr marL="4114800" marR="0" lvl="8"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9pPr>
          </a:lstStyle>
          <a:p>
            <a:pPr marL="609585" indent="-507987" defTabSz="1219170">
              <a:spcBef>
                <a:spcPts val="800"/>
              </a:spcBef>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What are the success rates in </a:t>
            </a:r>
            <a:r>
              <a:rPr lang="en-US" sz="1867" b="1" kern="0" dirty="0">
                <a:solidFill>
                  <a:srgbClr val="00FFFF"/>
                </a:solidFill>
                <a:latin typeface="Rubik" panose="02000604000000020004" pitchFamily="2" charset="-79"/>
                <a:cs typeface="Rubik" panose="02000604000000020004" pitchFamily="2" charset="-79"/>
              </a:rPr>
              <a:t>image</a:t>
            </a:r>
            <a:r>
              <a:rPr lang="en-US" sz="1867" kern="0" dirty="0">
                <a:solidFill>
                  <a:srgbClr val="00FFFF"/>
                </a:solidFill>
                <a:latin typeface="Rubik" panose="02000604000000020004" pitchFamily="2" charset="-79"/>
                <a:cs typeface="Rubik" panose="02000604000000020004" pitchFamily="2" charset="-79"/>
              </a:rPr>
              <a:t> classification? </a:t>
            </a:r>
            <a:endParaRPr lang="en-US" sz="533" kern="0" dirty="0">
              <a:solidFill>
                <a:srgbClr val="00FFFF"/>
              </a:solidFill>
              <a:latin typeface="Rubik" panose="02000604000000020004" pitchFamily="2" charset="-79"/>
              <a:cs typeface="Rubik" panose="02000604000000020004" pitchFamily="2" charset="-79"/>
            </a:endParaRPr>
          </a:p>
          <a:p>
            <a:pPr marL="609585" indent="-507987" defTabSz="1219170">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Is machine learning effective in classifying a large number of classes?</a:t>
            </a:r>
          </a:p>
          <a:p>
            <a:pPr marL="609585" indent="-507987" defTabSz="1219170">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How much does modeling the image into a vector affect learning?  (Flatten VS VGG)</a:t>
            </a:r>
          </a:p>
          <a:p>
            <a:pPr marL="609585" indent="-507987" defTabSz="1219170">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How much do image features affect learning?</a:t>
            </a:r>
          </a:p>
          <a:p>
            <a:pPr marL="609585" indent="-507987" defTabSz="1219170">
              <a:buClr>
                <a:srgbClr val="00FFFF"/>
              </a:buClr>
              <a:buSzPts val="2400"/>
              <a:buFont typeface="Muli"/>
              <a:buChar char="⬡"/>
            </a:pPr>
            <a:endParaRPr lang="en-US" sz="2400" kern="0" dirty="0">
              <a:solidFill>
                <a:srgbClr val="00FFFF"/>
              </a:solidFill>
              <a:latin typeface="Rubik" panose="02000604000000020004" pitchFamily="2" charset="-79"/>
              <a:cs typeface="Rubik" panose="02000604000000020004" pitchFamily="2" charset="-79"/>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42"/>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Algorithms</a:t>
            </a:r>
            <a:endParaRPr dirty="0">
              <a:latin typeface="Rubik" panose="02000604000000020004" pitchFamily="2" charset="-79"/>
              <a:cs typeface="Rubik" panose="02000604000000020004" pitchFamily="2" charset="-79"/>
            </a:endParaRPr>
          </a:p>
        </p:txBody>
      </p:sp>
      <p:sp>
        <p:nvSpPr>
          <p:cNvPr id="482" name="Google Shape;482;p42"/>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4</a:t>
            </a:fld>
            <a:endParaRPr kern="0">
              <a:solidFill>
                <a:srgbClr val="FFFFFF"/>
              </a:solidFill>
              <a:latin typeface="Rubik" panose="02000604000000020004" pitchFamily="2" charset="-79"/>
              <a:cs typeface="Rubik" panose="02000604000000020004" pitchFamily="2" charset="-79"/>
            </a:endParaRPr>
          </a:p>
        </p:txBody>
      </p:sp>
      <p:sp>
        <p:nvSpPr>
          <p:cNvPr id="483" name="Google Shape;483;p42"/>
          <p:cNvSpPr/>
          <p:nvPr/>
        </p:nvSpPr>
        <p:spPr>
          <a:xfrm>
            <a:off x="816000" y="1817326"/>
            <a:ext cx="5183600" cy="2113340"/>
          </a:xfrm>
          <a:prstGeom prst="rect">
            <a:avLst/>
          </a:prstGeom>
          <a:solidFill>
            <a:srgbClr val="050060">
              <a:alpha val="17880"/>
            </a:srgbClr>
          </a:solidFill>
          <a:ln>
            <a:noFill/>
          </a:ln>
        </p:spPr>
        <p:txBody>
          <a:bodyPr spcFirstLastPara="1" wrap="square" lIns="121900" tIns="121900" rIns="1828800" bIns="121900" anchor="t" anchorCtr="0">
            <a:noAutofit/>
          </a:bodyPr>
          <a:lstStyle/>
          <a:p>
            <a:pPr algn="l" defTabSz="1219170" rtl="0">
              <a:buClr>
                <a:srgbClr val="000000"/>
              </a:buClr>
            </a:pPr>
            <a:r>
              <a:rPr lang="en-US" sz="1600" b="1" kern="0" dirty="0">
                <a:solidFill>
                  <a:srgbClr val="FFFFFF"/>
                </a:solidFill>
                <a:latin typeface="Rubik" panose="02000604000000020004" pitchFamily="2" charset="-79"/>
                <a:ea typeface="Muli"/>
                <a:cs typeface="Rubik" panose="02000604000000020004" pitchFamily="2" charset="-79"/>
                <a:sym typeface="Muli"/>
              </a:rPr>
              <a:t>CNN</a:t>
            </a:r>
            <a:r>
              <a:rPr lang="en-US" sz="1200" b="1" kern="0" dirty="0">
                <a:solidFill>
                  <a:srgbClr val="FFFFFF"/>
                </a:solidFill>
                <a:latin typeface="Rubik" panose="02000604000000020004" pitchFamily="2" charset="-79"/>
                <a:ea typeface="Muli"/>
                <a:cs typeface="Rubik" panose="02000604000000020004" pitchFamily="2" charset="-79"/>
                <a:sym typeface="Muli"/>
              </a:rPr>
              <a:t> </a:t>
            </a:r>
          </a:p>
          <a:p>
            <a:pPr algn="l" defTabSz="1219170" rtl="0">
              <a:buClr>
                <a:srgbClr val="000000"/>
              </a:buClr>
            </a:pPr>
            <a:r>
              <a:rPr lang="en-US" sz="1067" b="1" kern="0" dirty="0">
                <a:solidFill>
                  <a:srgbClr val="FFFFFF"/>
                </a:solidFill>
                <a:latin typeface="Rubik" panose="02000604000000020004" pitchFamily="2" charset="-79"/>
                <a:ea typeface="Muli"/>
                <a:cs typeface="Rubik" panose="02000604000000020004" pitchFamily="2" charset="-79"/>
                <a:sym typeface="Muli"/>
              </a:rPr>
              <a:t>A concept of a neural network, Its main attributes may be that it consists of convolution layers, pooling layers , activation layers etc.</a:t>
            </a:r>
            <a:endParaRPr sz="1067" b="1" kern="0" dirty="0">
              <a:solidFill>
                <a:srgbClr val="FFFFFF"/>
              </a:solidFill>
              <a:latin typeface="Rubik" panose="02000604000000020004" pitchFamily="2" charset="-79"/>
              <a:ea typeface="Muli"/>
              <a:cs typeface="Rubik" panose="02000604000000020004" pitchFamily="2" charset="-79"/>
              <a:sym typeface="Muli"/>
            </a:endParaRPr>
          </a:p>
        </p:txBody>
      </p:sp>
      <p:sp>
        <p:nvSpPr>
          <p:cNvPr id="484" name="Google Shape;484;p42"/>
          <p:cNvSpPr/>
          <p:nvPr/>
        </p:nvSpPr>
        <p:spPr>
          <a:xfrm>
            <a:off x="6300380" y="1817327"/>
            <a:ext cx="5183600" cy="2113340"/>
          </a:xfrm>
          <a:prstGeom prst="rect">
            <a:avLst/>
          </a:prstGeom>
          <a:solidFill>
            <a:srgbClr val="050060">
              <a:alpha val="17880"/>
            </a:srgbClr>
          </a:solidFill>
          <a:ln>
            <a:noFill/>
          </a:ln>
        </p:spPr>
        <p:txBody>
          <a:bodyPr spcFirstLastPara="1" wrap="square" lIns="1828800" tIns="121900" rIns="121900" bIns="121900" anchor="t" anchorCtr="0">
            <a:noAutofit/>
          </a:bodyPr>
          <a:lstStyle/>
          <a:p>
            <a:pPr defTabSz="1219170" rtl="0">
              <a:buClr>
                <a:srgbClr val="050060"/>
              </a:buClr>
              <a:buSzPts val="1100"/>
            </a:pPr>
            <a:r>
              <a:rPr lang="en-US" sz="1600" b="1" kern="0" dirty="0">
                <a:solidFill>
                  <a:srgbClr val="FFFFFF"/>
                </a:solidFill>
                <a:latin typeface="Rubik" panose="02000604000000020004" pitchFamily="2" charset="-79"/>
                <a:ea typeface="Muli"/>
                <a:cs typeface="Rubik" panose="02000604000000020004" pitchFamily="2" charset="-79"/>
                <a:sym typeface="Muli"/>
              </a:rPr>
              <a:t>SVM</a:t>
            </a:r>
            <a:endParaRPr lang="en-US" sz="1067" b="1" kern="0" dirty="0">
              <a:solidFill>
                <a:srgbClr val="FFFFFF"/>
              </a:solidFill>
              <a:latin typeface="Rubik" panose="02000604000000020004" pitchFamily="2" charset="-79"/>
              <a:ea typeface="Muli"/>
              <a:cs typeface="Rubik" panose="02000604000000020004" pitchFamily="2" charset="-79"/>
              <a:sym typeface="Muli"/>
            </a:endParaRPr>
          </a:p>
          <a:p>
            <a:pPr defTabSz="1219170" rtl="0">
              <a:buClr>
                <a:srgbClr val="050060"/>
              </a:buClr>
              <a:buSzPts val="1100"/>
            </a:pPr>
            <a:r>
              <a:rPr lang="en-US" sz="1067" b="1" kern="0" dirty="0">
                <a:solidFill>
                  <a:srgbClr val="FFFFFF"/>
                </a:solidFill>
                <a:latin typeface="Rubik" panose="02000604000000020004" pitchFamily="2" charset="-79"/>
                <a:ea typeface="Muli"/>
                <a:cs typeface="Rubik" panose="02000604000000020004" pitchFamily="2" charset="-79"/>
                <a:sym typeface="Muli"/>
              </a:rPr>
              <a:t>Works by mapping data to a high-dimensional feature space so that data points can be categorized, even when the data are not otherwise linearly separable. A separator between the categories is found, then the data are transformed in such a way that the separator could be drawn as a hyperplane. Following this, characteristics of new data can be used to predict the group to which a new record should belong</a:t>
            </a:r>
            <a:endParaRPr sz="1067" b="1" kern="0" dirty="0">
              <a:solidFill>
                <a:srgbClr val="FFFFFF"/>
              </a:solidFill>
              <a:latin typeface="Rubik" panose="02000604000000020004" pitchFamily="2" charset="-79"/>
              <a:ea typeface="Muli"/>
              <a:cs typeface="Rubik" panose="02000604000000020004" pitchFamily="2" charset="-79"/>
              <a:sym typeface="Muli"/>
            </a:endParaRPr>
          </a:p>
        </p:txBody>
      </p:sp>
      <p:sp>
        <p:nvSpPr>
          <p:cNvPr id="485" name="Google Shape;485;p42"/>
          <p:cNvSpPr/>
          <p:nvPr/>
        </p:nvSpPr>
        <p:spPr>
          <a:xfrm>
            <a:off x="816000" y="4162533"/>
            <a:ext cx="5183600" cy="2112800"/>
          </a:xfrm>
          <a:prstGeom prst="rect">
            <a:avLst/>
          </a:prstGeom>
          <a:solidFill>
            <a:srgbClr val="050060">
              <a:alpha val="17880"/>
            </a:srgbClr>
          </a:solidFill>
          <a:ln>
            <a:noFill/>
          </a:ln>
        </p:spPr>
        <p:txBody>
          <a:bodyPr spcFirstLastPara="1" wrap="square" lIns="121900" tIns="121900" rIns="1828800" bIns="121900" anchor="b" anchorCtr="0">
            <a:noAutofit/>
          </a:bodyPr>
          <a:lstStyle/>
          <a:p>
            <a:pPr algn="l" defTabSz="1219170" rtl="0">
              <a:buClr>
                <a:srgbClr val="050060"/>
              </a:buClr>
              <a:buSzPts val="1100"/>
            </a:pPr>
            <a:endParaRPr sz="1867" b="1" kern="0" dirty="0">
              <a:solidFill>
                <a:srgbClr val="FFFFFF"/>
              </a:solidFill>
              <a:latin typeface="Rubik" panose="02000604000000020004" pitchFamily="2" charset="-79"/>
              <a:ea typeface="Muli"/>
              <a:cs typeface="Rubik" panose="02000604000000020004" pitchFamily="2" charset="-79"/>
              <a:sym typeface="Muli"/>
            </a:endParaRPr>
          </a:p>
          <a:p>
            <a:pPr algn="l" defTabSz="1219170" rtl="0">
              <a:spcBef>
                <a:spcPts val="800"/>
              </a:spcBef>
              <a:buClr>
                <a:srgbClr val="050060"/>
              </a:buClr>
              <a:buSzPts val="1100"/>
            </a:pPr>
            <a:r>
              <a:rPr lang="en-US" sz="1067" b="1" kern="0" dirty="0">
                <a:solidFill>
                  <a:srgbClr val="FFFFFF"/>
                </a:solidFill>
                <a:latin typeface="Rubik" panose="02000604000000020004" pitchFamily="2" charset="-79"/>
                <a:cs typeface="Rubik" panose="02000604000000020004" pitchFamily="2" charset="-79"/>
                <a:sym typeface="Arial"/>
              </a:rPr>
              <a:t>works by finding the distances between a query and all the examples in the data, selecting the specified number examples (K) closest to the query, then votes for the most frequent label (in the case of classification) or averages the labels (in the case of regression) </a:t>
            </a:r>
          </a:p>
          <a:p>
            <a:pPr algn="l" defTabSz="1219170" rtl="0">
              <a:spcBef>
                <a:spcPts val="800"/>
              </a:spcBef>
              <a:buClr>
                <a:srgbClr val="050060"/>
              </a:buClr>
              <a:buSzPts val="1100"/>
            </a:pPr>
            <a:r>
              <a:rPr lang="en-US" sz="1867" b="1" kern="0" dirty="0">
                <a:solidFill>
                  <a:srgbClr val="FFFFFF"/>
                </a:solidFill>
                <a:latin typeface="Rubik" panose="02000604000000020004" pitchFamily="2" charset="-79"/>
                <a:ea typeface="Muli"/>
                <a:cs typeface="Rubik" panose="02000604000000020004" pitchFamily="2" charset="-79"/>
                <a:sym typeface="Muli"/>
              </a:rPr>
              <a:t>KNN</a:t>
            </a:r>
            <a:endParaRPr sz="1867" kern="0" dirty="0">
              <a:solidFill>
                <a:srgbClr val="FFFFFF"/>
              </a:solidFill>
              <a:latin typeface="Rubik" panose="02000604000000020004" pitchFamily="2" charset="-79"/>
              <a:ea typeface="Muli"/>
              <a:cs typeface="Rubik" panose="02000604000000020004" pitchFamily="2" charset="-79"/>
              <a:sym typeface="Muli"/>
            </a:endParaRPr>
          </a:p>
        </p:txBody>
      </p:sp>
      <p:sp>
        <p:nvSpPr>
          <p:cNvPr id="486" name="Google Shape;486;p42"/>
          <p:cNvSpPr/>
          <p:nvPr/>
        </p:nvSpPr>
        <p:spPr>
          <a:xfrm>
            <a:off x="6213980" y="4162533"/>
            <a:ext cx="5270000" cy="2112800"/>
          </a:xfrm>
          <a:prstGeom prst="rect">
            <a:avLst/>
          </a:prstGeom>
          <a:solidFill>
            <a:srgbClr val="050060">
              <a:alpha val="17880"/>
            </a:srgbClr>
          </a:solidFill>
          <a:ln>
            <a:noFill/>
          </a:ln>
        </p:spPr>
        <p:txBody>
          <a:bodyPr spcFirstLastPara="1" wrap="square" lIns="1828800" tIns="121900" rIns="121900" bIns="121900" anchor="b" anchorCtr="0">
            <a:noAutofit/>
          </a:bodyPr>
          <a:lstStyle/>
          <a:p>
            <a:pPr defTabSz="1219170" rtl="0">
              <a:buClr>
                <a:srgbClr val="050060"/>
              </a:buClr>
              <a:buSzPts val="1100"/>
            </a:pPr>
            <a:r>
              <a:rPr lang="en-US" sz="1067" b="1" kern="0" dirty="0">
                <a:solidFill>
                  <a:srgbClr val="FFFFFF"/>
                </a:solidFill>
                <a:latin typeface="Rubik" panose="02000604000000020004" pitchFamily="2" charset="-79"/>
                <a:ea typeface="Muli"/>
                <a:cs typeface="Rubik" panose="02000604000000020004" pitchFamily="2" charset="-79"/>
                <a:sym typeface="Muli"/>
              </a:rPr>
              <a:t>DT use multiple algorithms to decide to split a node into two or more sub-nodes. The creation of sub-nodes increases the homogeneity of resultant sub-nodes. In other words, we can say that the purity of the node increases with respect to the target variable. The decision tree splits the nodes on all available variables and then selects the split which results in most homogeneous sub-nodes </a:t>
            </a:r>
          </a:p>
          <a:p>
            <a:pPr defTabSz="1219170" rtl="0">
              <a:spcBef>
                <a:spcPts val="800"/>
              </a:spcBef>
              <a:buClr>
                <a:srgbClr val="050060"/>
              </a:buClr>
              <a:buSzPts val="1100"/>
            </a:pPr>
            <a:r>
              <a:rPr lang="en-US" sz="1600" b="1" kern="0" dirty="0">
                <a:solidFill>
                  <a:srgbClr val="FFFFFF"/>
                </a:solidFill>
                <a:latin typeface="Rubik" panose="02000604000000020004" pitchFamily="2" charset="-79"/>
                <a:ea typeface="Muli"/>
                <a:cs typeface="Rubik" panose="02000604000000020004" pitchFamily="2" charset="-79"/>
                <a:sym typeface="Muli"/>
              </a:rPr>
              <a:t>DT</a:t>
            </a:r>
            <a:endParaRPr lang="en-US" sz="1600" kern="0" dirty="0">
              <a:solidFill>
                <a:srgbClr val="FFFFFF"/>
              </a:solidFill>
              <a:latin typeface="Rubik" panose="02000604000000020004" pitchFamily="2" charset="-79"/>
              <a:ea typeface="Muli"/>
              <a:cs typeface="Rubik" panose="02000604000000020004" pitchFamily="2" charset="-79"/>
              <a:sym typeface="Muli"/>
            </a:endParaRPr>
          </a:p>
        </p:txBody>
      </p:sp>
      <p:sp>
        <p:nvSpPr>
          <p:cNvPr id="487" name="Google Shape;487;p42"/>
          <p:cNvSpPr/>
          <p:nvPr/>
        </p:nvSpPr>
        <p:spPr>
          <a:xfrm>
            <a:off x="4380833" y="2317852"/>
            <a:ext cx="3222800" cy="3222800"/>
          </a:xfrm>
          <a:prstGeom prst="pie">
            <a:avLst>
              <a:gd name="adj1" fmla="val 10788866"/>
              <a:gd name="adj2" fmla="val 16200000"/>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867" kern="0">
              <a:solidFill>
                <a:srgbClr val="000000"/>
              </a:solidFill>
              <a:latin typeface="Rubik" panose="02000604000000020004" pitchFamily="2" charset="-79"/>
              <a:cs typeface="Rubik" panose="02000604000000020004" pitchFamily="2" charset="-79"/>
              <a:sym typeface="Arial"/>
            </a:endParaRPr>
          </a:p>
        </p:txBody>
      </p:sp>
      <p:sp>
        <p:nvSpPr>
          <p:cNvPr id="488" name="Google Shape;488;p42"/>
          <p:cNvSpPr/>
          <p:nvPr/>
        </p:nvSpPr>
        <p:spPr>
          <a:xfrm rot="5400000">
            <a:off x="4613172" y="2317852"/>
            <a:ext cx="3222800" cy="3222800"/>
          </a:xfrm>
          <a:prstGeom prst="pie">
            <a:avLst>
              <a:gd name="adj1" fmla="val 10788866"/>
              <a:gd name="adj2" fmla="val 16200000"/>
            </a:avLst>
          </a:prstGeom>
          <a:solidFill>
            <a:schemeClr val="accent2"/>
          </a:solidFill>
          <a:ln>
            <a:noFill/>
          </a:ln>
        </p:spPr>
        <p:txBody>
          <a:bodyPr spcFirstLastPara="1" wrap="square" lIns="121900" tIns="121900" rIns="121900" bIns="121900" anchor="ctr" anchorCtr="0">
            <a:noAutofit/>
          </a:bodyPr>
          <a:lstStyle/>
          <a:p>
            <a:pPr algn="l" defTabSz="1219170" rtl="0">
              <a:buClr>
                <a:srgbClr val="000000"/>
              </a:buClr>
            </a:pPr>
            <a:endParaRPr lang="he-IL" sz="1867" kern="0" dirty="0">
              <a:solidFill>
                <a:srgbClr val="000000"/>
              </a:solidFill>
              <a:latin typeface="Rubik" panose="02000604000000020004" pitchFamily="2" charset="-79"/>
              <a:cs typeface="Rubik" panose="02000604000000020004" pitchFamily="2" charset="-79"/>
              <a:sym typeface="Arial"/>
            </a:endParaRPr>
          </a:p>
        </p:txBody>
      </p:sp>
      <p:sp>
        <p:nvSpPr>
          <p:cNvPr id="489" name="Google Shape;489;p42"/>
          <p:cNvSpPr/>
          <p:nvPr/>
        </p:nvSpPr>
        <p:spPr>
          <a:xfrm rot="10800000">
            <a:off x="4613172" y="2552008"/>
            <a:ext cx="3222800" cy="3222800"/>
          </a:xfrm>
          <a:prstGeom prst="pie">
            <a:avLst>
              <a:gd name="adj1" fmla="val 10788866"/>
              <a:gd name="adj2" fmla="val 16200000"/>
            </a:avLst>
          </a:prstGeom>
          <a:solidFill>
            <a:schemeClr val="accent6"/>
          </a:solidFill>
          <a:ln>
            <a:noFill/>
          </a:ln>
        </p:spPr>
        <p:txBody>
          <a:bodyPr spcFirstLastPara="1" wrap="square" lIns="121900" tIns="121900" rIns="121900" bIns="121900" anchor="ctr" anchorCtr="0">
            <a:noAutofit/>
          </a:bodyPr>
          <a:lstStyle/>
          <a:p>
            <a:pPr algn="l" defTabSz="1219170" rtl="0">
              <a:buClr>
                <a:srgbClr val="000000"/>
              </a:buClr>
            </a:pPr>
            <a:endParaRPr sz="1867" kern="0">
              <a:solidFill>
                <a:srgbClr val="000000"/>
              </a:solidFill>
              <a:latin typeface="Rubik" panose="02000604000000020004" pitchFamily="2" charset="-79"/>
              <a:cs typeface="Rubik" panose="02000604000000020004" pitchFamily="2" charset="-79"/>
              <a:sym typeface="Arial"/>
            </a:endParaRPr>
          </a:p>
        </p:txBody>
      </p:sp>
      <p:sp>
        <p:nvSpPr>
          <p:cNvPr id="490" name="Google Shape;490;p42"/>
          <p:cNvSpPr/>
          <p:nvPr/>
        </p:nvSpPr>
        <p:spPr>
          <a:xfrm rot="-5400000">
            <a:off x="4380833" y="2552008"/>
            <a:ext cx="3222800" cy="3222800"/>
          </a:xfrm>
          <a:prstGeom prst="pie">
            <a:avLst>
              <a:gd name="adj1" fmla="val 10788866"/>
              <a:gd name="adj2" fmla="val 16200000"/>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867" kern="0">
              <a:solidFill>
                <a:srgbClr val="000000"/>
              </a:solidFill>
              <a:latin typeface="Rubik" panose="02000604000000020004" pitchFamily="2" charset="-79"/>
              <a:cs typeface="Rubik" panose="02000604000000020004" pitchFamily="2" charset="-79"/>
              <a:sym typeface="Arial"/>
            </a:endParaRPr>
          </a:p>
        </p:txBody>
      </p:sp>
      <p:sp>
        <p:nvSpPr>
          <p:cNvPr id="491" name="Google Shape;491;p42"/>
          <p:cNvSpPr/>
          <p:nvPr/>
        </p:nvSpPr>
        <p:spPr>
          <a:xfrm>
            <a:off x="4994599" y="3148801"/>
            <a:ext cx="769692" cy="467804"/>
          </a:xfrm>
          <a:prstGeom prst="rect">
            <a:avLst/>
          </a:prstGeom>
        </p:spPr>
        <p:txBody>
          <a:bodyPr>
            <a:prstTxWarp prst="textPlain">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CNN</a:t>
            </a:r>
          </a:p>
        </p:txBody>
      </p:sp>
      <p:sp>
        <p:nvSpPr>
          <p:cNvPr id="492" name="Google Shape;492;p42"/>
          <p:cNvSpPr/>
          <p:nvPr/>
        </p:nvSpPr>
        <p:spPr>
          <a:xfrm>
            <a:off x="6476962" y="3148800"/>
            <a:ext cx="790239" cy="467397"/>
          </a:xfrm>
          <a:prstGeom prst="rect">
            <a:avLst/>
          </a:prstGeom>
        </p:spPr>
        <p:txBody>
          <a:bodyPr>
            <a:prstTxWarp prst="textPlain">
              <a:avLst>
                <a:gd name="adj" fmla="val 51160"/>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SVM</a:t>
            </a:r>
            <a:endParaRPr sz="1867" b="1" kern="0" dirty="0">
              <a:solidFill>
                <a:srgbClr val="FFFFFF"/>
              </a:solidFill>
              <a:latin typeface="Rubik" panose="02000604000000020004" pitchFamily="2" charset="-79"/>
              <a:cs typeface="Rubik" panose="02000604000000020004" pitchFamily="2" charset="-79"/>
              <a:sym typeface="Arial"/>
            </a:endParaRPr>
          </a:p>
        </p:txBody>
      </p:sp>
      <p:sp>
        <p:nvSpPr>
          <p:cNvPr id="493" name="Google Shape;493;p42"/>
          <p:cNvSpPr/>
          <p:nvPr/>
        </p:nvSpPr>
        <p:spPr>
          <a:xfrm>
            <a:off x="4994600" y="4480186"/>
            <a:ext cx="843857" cy="467804"/>
          </a:xfrm>
          <a:prstGeom prst="rect">
            <a:avLst/>
          </a:prstGeom>
        </p:spPr>
        <p:txBody>
          <a:bodyPr>
            <a:prstTxWarp prst="textPlain">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KNN</a:t>
            </a:r>
            <a:r>
              <a:rPr lang="en-US" sz="1867" kern="0" dirty="0">
                <a:solidFill>
                  <a:srgbClr val="24292F"/>
                </a:solidFill>
                <a:latin typeface="Rubik" panose="02000604000000020004" pitchFamily="2" charset="-79"/>
                <a:cs typeface="Rubik" panose="02000604000000020004" pitchFamily="2" charset="-79"/>
                <a:sym typeface="Arial"/>
              </a:rPr>
              <a:t> </a:t>
            </a:r>
            <a:endParaRPr sz="1867" b="1" kern="0" dirty="0">
              <a:solidFill>
                <a:srgbClr val="FFFFFF"/>
              </a:solidFill>
              <a:latin typeface="Rubik" panose="02000604000000020004" pitchFamily="2" charset="-79"/>
              <a:cs typeface="Rubik" panose="02000604000000020004" pitchFamily="2" charset="-79"/>
              <a:sym typeface="Arial"/>
            </a:endParaRPr>
          </a:p>
        </p:txBody>
      </p:sp>
      <p:sp>
        <p:nvSpPr>
          <p:cNvPr id="494" name="Google Shape;494;p42"/>
          <p:cNvSpPr/>
          <p:nvPr/>
        </p:nvSpPr>
        <p:spPr>
          <a:xfrm>
            <a:off x="6473837" y="4486771"/>
            <a:ext cx="714508" cy="467805"/>
          </a:xfrm>
          <a:prstGeom prst="rect">
            <a:avLst/>
          </a:prstGeom>
        </p:spPr>
        <p:txBody>
          <a:bodyPr>
            <a:prstTxWarp prst="textPlain">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DT</a:t>
            </a:r>
            <a:r>
              <a:rPr lang="en-US" sz="1867" kern="0" dirty="0">
                <a:solidFill>
                  <a:srgbClr val="24292F"/>
                </a:solidFill>
                <a:latin typeface="Rubik" panose="02000604000000020004" pitchFamily="2" charset="-79"/>
                <a:cs typeface="Rubik" panose="02000604000000020004" pitchFamily="2" charset="-79"/>
                <a:sym typeface="Arial"/>
              </a:rPr>
              <a:t> </a:t>
            </a:r>
            <a:endParaRPr sz="1867" b="1" kern="0" dirty="0">
              <a:solidFill>
                <a:srgbClr val="FFFFFF"/>
              </a:solidFill>
              <a:latin typeface="Rubik" panose="02000604000000020004" pitchFamily="2" charset="-79"/>
              <a:cs typeface="Rubik" panose="02000604000000020004" pitchFamily="2" charset="-79"/>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1"/>
          <p:cNvSpPr txBox="1">
            <a:spLocks noGrp="1"/>
          </p:cNvSpPr>
          <p:nvPr>
            <p:ph type="body" idx="1"/>
          </p:nvPr>
        </p:nvSpPr>
        <p:spPr>
          <a:xfrm>
            <a:off x="1317454" y="5875067"/>
            <a:ext cx="1097933" cy="458068"/>
          </a:xfrm>
          <a:prstGeom prst="rect">
            <a:avLst/>
          </a:prstGeom>
        </p:spPr>
        <p:txBody>
          <a:bodyPr spcFirstLastPara="1" wrap="square" lIns="0" tIns="0" rIns="0" bIns="0" anchor="t" anchorCtr="0">
            <a:noAutofit/>
          </a:bodyPr>
          <a:lstStyle/>
          <a:p>
            <a:pPr marL="0" indent="0"/>
            <a:r>
              <a:rPr lang="en" sz="1600" dirty="0">
                <a:latin typeface="Rubik" panose="02000604000000020004" pitchFamily="2" charset="-79"/>
                <a:cs typeface="Rubik" panose="02000604000000020004" pitchFamily="2" charset="-79"/>
              </a:rPr>
              <a:t>Using VGG</a:t>
            </a:r>
            <a:endParaRPr sz="1600" dirty="0">
              <a:latin typeface="Rubik" panose="02000604000000020004" pitchFamily="2" charset="-79"/>
              <a:cs typeface="Rubik" panose="02000604000000020004" pitchFamily="2" charset="-79"/>
            </a:endParaRPr>
          </a:p>
        </p:txBody>
      </p:sp>
      <p:sp>
        <p:nvSpPr>
          <p:cNvPr id="308" name="Google Shape;308;p31"/>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sz="1600" kern="0">
                <a:solidFill>
                  <a:srgbClr val="FFFFFF"/>
                </a:solidFill>
                <a:latin typeface="Rubik" panose="02000604000000020004" pitchFamily="2" charset="-79"/>
                <a:cs typeface="Rubik" panose="02000604000000020004" pitchFamily="2" charset="-79"/>
              </a:rPr>
              <a:pPr defTabSz="1219170" rtl="0">
                <a:buClr>
                  <a:srgbClr val="000000"/>
                </a:buClr>
              </a:pPr>
              <a:t>5</a:t>
            </a:fld>
            <a:endParaRPr sz="1600" kern="0">
              <a:solidFill>
                <a:srgbClr val="FFFFFF"/>
              </a:solidFill>
              <a:latin typeface="Rubik" panose="02000604000000020004" pitchFamily="2" charset="-79"/>
              <a:cs typeface="Rubik" panose="02000604000000020004" pitchFamily="2" charset="-79"/>
            </a:endParaRPr>
          </a:p>
        </p:txBody>
      </p:sp>
      <p:cxnSp>
        <p:nvCxnSpPr>
          <p:cNvPr id="310" name="Google Shape;310;p31"/>
          <p:cNvCxnSpPr/>
          <p:nvPr/>
        </p:nvCxnSpPr>
        <p:spPr>
          <a:xfrm>
            <a:off x="774067" y="2378911"/>
            <a:ext cx="9652000" cy="0"/>
          </a:xfrm>
          <a:prstGeom prst="straightConnector1">
            <a:avLst/>
          </a:prstGeom>
          <a:noFill/>
          <a:ln w="9525" cap="flat" cmpd="sng">
            <a:solidFill>
              <a:schemeClr val="accent3"/>
            </a:solidFill>
            <a:prstDash val="solid"/>
            <a:round/>
            <a:headEnd type="none" w="med" len="med"/>
            <a:tailEnd type="none" w="med" len="med"/>
          </a:ln>
        </p:spPr>
      </p:cxnSp>
      <p:cxnSp>
        <p:nvCxnSpPr>
          <p:cNvPr id="311" name="Google Shape;311;p31"/>
          <p:cNvCxnSpPr/>
          <p:nvPr/>
        </p:nvCxnSpPr>
        <p:spPr>
          <a:xfrm>
            <a:off x="774067" y="3324885"/>
            <a:ext cx="9652000" cy="0"/>
          </a:xfrm>
          <a:prstGeom prst="straightConnector1">
            <a:avLst/>
          </a:prstGeom>
          <a:noFill/>
          <a:ln w="9525" cap="flat" cmpd="sng">
            <a:solidFill>
              <a:schemeClr val="accent3"/>
            </a:solidFill>
            <a:prstDash val="solid"/>
            <a:round/>
            <a:headEnd type="none" w="med" len="med"/>
            <a:tailEnd type="none" w="med" len="med"/>
          </a:ln>
        </p:spPr>
      </p:cxnSp>
      <p:cxnSp>
        <p:nvCxnSpPr>
          <p:cNvPr id="312" name="Google Shape;312;p31"/>
          <p:cNvCxnSpPr/>
          <p:nvPr/>
        </p:nvCxnSpPr>
        <p:spPr>
          <a:xfrm>
            <a:off x="774067" y="4270861"/>
            <a:ext cx="9652000" cy="0"/>
          </a:xfrm>
          <a:prstGeom prst="straightConnector1">
            <a:avLst/>
          </a:prstGeom>
          <a:noFill/>
          <a:ln w="9525" cap="flat" cmpd="sng">
            <a:solidFill>
              <a:schemeClr val="accent3"/>
            </a:solidFill>
            <a:prstDash val="solid"/>
            <a:round/>
            <a:headEnd type="none" w="med" len="med"/>
            <a:tailEnd type="none" w="med" len="med"/>
          </a:ln>
        </p:spPr>
      </p:cxnSp>
      <p:cxnSp>
        <p:nvCxnSpPr>
          <p:cNvPr id="313" name="Google Shape;313;p31"/>
          <p:cNvCxnSpPr/>
          <p:nvPr/>
        </p:nvCxnSpPr>
        <p:spPr>
          <a:xfrm>
            <a:off x="774067" y="5246035"/>
            <a:ext cx="9652000" cy="0"/>
          </a:xfrm>
          <a:prstGeom prst="straightConnector1">
            <a:avLst/>
          </a:prstGeom>
          <a:noFill/>
          <a:ln w="9525" cap="flat" cmpd="sng">
            <a:solidFill>
              <a:schemeClr val="accent3"/>
            </a:solidFill>
            <a:prstDash val="solid"/>
            <a:round/>
            <a:headEnd type="none" w="med" len="med"/>
            <a:tailEnd type="none" w="med" len="med"/>
          </a:ln>
        </p:spPr>
      </p:cxnSp>
      <p:sp>
        <p:nvSpPr>
          <p:cNvPr id="314" name="Google Shape;314;p31"/>
          <p:cNvSpPr txBox="1"/>
          <p:nvPr/>
        </p:nvSpPr>
        <p:spPr>
          <a:xfrm>
            <a:off x="774067" y="1221267"/>
            <a:ext cx="486000" cy="4040400"/>
          </a:xfrm>
          <a:prstGeom prst="rect">
            <a:avLst/>
          </a:prstGeom>
          <a:noFill/>
          <a:ln>
            <a:noFill/>
          </a:ln>
        </p:spPr>
        <p:txBody>
          <a:bodyPr spcFirstLastPara="1" wrap="square" lIns="0" tIns="0" rIns="0" bIns="0" anchor="t" anchorCtr="0">
            <a:noAutofit/>
          </a:bodyPr>
          <a:lstStyle/>
          <a:p>
            <a:pPr defTabSz="1219170" rtl="0">
              <a:buClr>
                <a:srgbClr val="000000"/>
              </a:buClr>
            </a:pP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buClr>
                <a:srgbClr val="000000"/>
              </a:buClr>
            </a:pPr>
            <a:r>
              <a:rPr lang="en-US" sz="1200" kern="0" dirty="0">
                <a:solidFill>
                  <a:srgbClr val="FFFFFF"/>
                </a:solidFill>
                <a:latin typeface="Rubik" panose="02000604000000020004" pitchFamily="2" charset="-79"/>
                <a:ea typeface="Muli"/>
                <a:cs typeface="Rubik" panose="02000604000000020004" pitchFamily="2" charset="-79"/>
                <a:sym typeface="Muli"/>
              </a:rPr>
              <a:t>75</a:t>
            </a: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buClr>
                <a:srgbClr val="000000"/>
              </a:buClr>
            </a:pPr>
            <a:r>
              <a:rPr lang="en-US" sz="1200" kern="0" dirty="0">
                <a:solidFill>
                  <a:srgbClr val="FFFFFF"/>
                </a:solidFill>
                <a:latin typeface="Rubik" panose="02000604000000020004" pitchFamily="2" charset="-79"/>
                <a:ea typeface="Muli"/>
                <a:cs typeface="Rubik" panose="02000604000000020004" pitchFamily="2" charset="-79"/>
                <a:sym typeface="Muli"/>
              </a:rPr>
              <a:t>50</a:t>
            </a: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buClr>
                <a:srgbClr val="000000"/>
              </a:buClr>
            </a:pPr>
            <a:r>
              <a:rPr lang="en" sz="1200" kern="0" dirty="0">
                <a:solidFill>
                  <a:srgbClr val="FFFFFF"/>
                </a:solidFill>
                <a:latin typeface="Rubik" panose="02000604000000020004" pitchFamily="2" charset="-79"/>
                <a:ea typeface="Muli"/>
                <a:cs typeface="Rubik" panose="02000604000000020004" pitchFamily="2" charset="-79"/>
                <a:sym typeface="Muli"/>
              </a:rPr>
              <a:t>25</a:t>
            </a: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spcAft>
                <a:spcPts val="5867"/>
              </a:spcAft>
              <a:buClr>
                <a:srgbClr val="000000"/>
              </a:buClr>
            </a:pPr>
            <a:r>
              <a:rPr lang="en" sz="1200" kern="0" dirty="0">
                <a:solidFill>
                  <a:srgbClr val="FFFFFF"/>
                </a:solidFill>
                <a:latin typeface="Rubik" panose="02000604000000020004" pitchFamily="2" charset="-79"/>
                <a:ea typeface="Muli"/>
                <a:cs typeface="Rubik" panose="02000604000000020004" pitchFamily="2" charset="-79"/>
                <a:sym typeface="Muli"/>
              </a:rPr>
              <a:t>0</a:t>
            </a:r>
            <a:endParaRPr sz="1200" kern="0" dirty="0">
              <a:solidFill>
                <a:srgbClr val="FFFFFF"/>
              </a:solidFill>
              <a:latin typeface="Rubik" panose="02000604000000020004" pitchFamily="2" charset="-79"/>
              <a:ea typeface="Muli"/>
              <a:cs typeface="Rubik" panose="02000604000000020004" pitchFamily="2" charset="-79"/>
              <a:sym typeface="Muli"/>
            </a:endParaRPr>
          </a:p>
        </p:txBody>
      </p:sp>
      <p:sp>
        <p:nvSpPr>
          <p:cNvPr id="316" name="Google Shape;316;p31"/>
          <p:cNvSpPr/>
          <p:nvPr/>
        </p:nvSpPr>
        <p:spPr>
          <a:xfrm>
            <a:off x="2020101" y="2428820"/>
            <a:ext cx="311600" cy="2817545"/>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17" name="Google Shape;317;p31"/>
          <p:cNvSpPr/>
          <p:nvPr/>
        </p:nvSpPr>
        <p:spPr>
          <a:xfrm>
            <a:off x="2439093" y="2985600"/>
            <a:ext cx="311600" cy="2260885"/>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19" name="Google Shape;319;p31"/>
          <p:cNvSpPr/>
          <p:nvPr/>
        </p:nvSpPr>
        <p:spPr>
          <a:xfrm>
            <a:off x="4357441" y="2428780"/>
            <a:ext cx="311600" cy="2817547"/>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0" name="Google Shape;320;p31"/>
          <p:cNvSpPr/>
          <p:nvPr/>
        </p:nvSpPr>
        <p:spPr>
          <a:xfrm>
            <a:off x="4776433" y="3916800"/>
            <a:ext cx="311600" cy="1329899"/>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2" name="Google Shape;322;p31"/>
          <p:cNvSpPr/>
          <p:nvPr/>
        </p:nvSpPr>
        <p:spPr>
          <a:xfrm>
            <a:off x="6694780" y="2851202"/>
            <a:ext cx="311600" cy="2395167"/>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3" name="Google Shape;323;p31"/>
          <p:cNvSpPr/>
          <p:nvPr/>
        </p:nvSpPr>
        <p:spPr>
          <a:xfrm>
            <a:off x="7113773" y="3798571"/>
            <a:ext cx="311600" cy="1447379"/>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5" name="Google Shape;325;p31"/>
          <p:cNvSpPr/>
          <p:nvPr/>
        </p:nvSpPr>
        <p:spPr>
          <a:xfrm>
            <a:off x="9032120" y="3274979"/>
            <a:ext cx="311600" cy="1971448"/>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6" name="Google Shape;326;p31"/>
          <p:cNvSpPr/>
          <p:nvPr/>
        </p:nvSpPr>
        <p:spPr>
          <a:xfrm>
            <a:off x="9451112" y="3798572"/>
            <a:ext cx="311600" cy="1447841"/>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22" name="Google Shape;307;p31">
            <a:extLst>
              <a:ext uri="{FF2B5EF4-FFF2-40B4-BE49-F238E27FC236}">
                <a16:creationId xmlns:a16="http://schemas.microsoft.com/office/drawing/2014/main" id="{738FFABC-A6D1-45A7-BF7E-98436E6C26D3}"/>
              </a:ext>
            </a:extLst>
          </p:cNvPr>
          <p:cNvSpPr txBox="1">
            <a:spLocks/>
          </p:cNvSpPr>
          <p:nvPr/>
        </p:nvSpPr>
        <p:spPr>
          <a:xfrm>
            <a:off x="2171910" y="5296393"/>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CNN</a:t>
            </a:r>
          </a:p>
        </p:txBody>
      </p:sp>
      <p:sp>
        <p:nvSpPr>
          <p:cNvPr id="23" name="Google Shape;307;p31">
            <a:extLst>
              <a:ext uri="{FF2B5EF4-FFF2-40B4-BE49-F238E27FC236}">
                <a16:creationId xmlns:a16="http://schemas.microsoft.com/office/drawing/2014/main" id="{497BD093-8700-474E-951C-D8C22F955857}"/>
              </a:ext>
            </a:extLst>
          </p:cNvPr>
          <p:cNvSpPr txBox="1">
            <a:spLocks/>
          </p:cNvSpPr>
          <p:nvPr/>
        </p:nvSpPr>
        <p:spPr>
          <a:xfrm>
            <a:off x="4520223" y="5298596"/>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SVM</a:t>
            </a:r>
          </a:p>
        </p:txBody>
      </p:sp>
      <p:sp>
        <p:nvSpPr>
          <p:cNvPr id="24" name="Google Shape;307;p31">
            <a:extLst>
              <a:ext uri="{FF2B5EF4-FFF2-40B4-BE49-F238E27FC236}">
                <a16:creationId xmlns:a16="http://schemas.microsoft.com/office/drawing/2014/main" id="{14F86C18-F0F7-4E85-84C7-3EC46BD87118}"/>
              </a:ext>
            </a:extLst>
          </p:cNvPr>
          <p:cNvSpPr txBox="1">
            <a:spLocks/>
          </p:cNvSpPr>
          <p:nvPr/>
        </p:nvSpPr>
        <p:spPr>
          <a:xfrm>
            <a:off x="6837160" y="5297260"/>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KNN</a:t>
            </a:r>
          </a:p>
        </p:txBody>
      </p:sp>
      <p:sp>
        <p:nvSpPr>
          <p:cNvPr id="25" name="Google Shape;307;p31">
            <a:extLst>
              <a:ext uri="{FF2B5EF4-FFF2-40B4-BE49-F238E27FC236}">
                <a16:creationId xmlns:a16="http://schemas.microsoft.com/office/drawing/2014/main" id="{2CF9C149-7BA5-4F80-BC74-7090C8B8673A}"/>
              </a:ext>
            </a:extLst>
          </p:cNvPr>
          <p:cNvSpPr txBox="1">
            <a:spLocks/>
          </p:cNvSpPr>
          <p:nvPr/>
        </p:nvSpPr>
        <p:spPr>
          <a:xfrm>
            <a:off x="9252674" y="5295029"/>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DT</a:t>
            </a:r>
          </a:p>
        </p:txBody>
      </p:sp>
      <p:sp>
        <p:nvSpPr>
          <p:cNvPr id="26" name="Google Shape;316;p31">
            <a:extLst>
              <a:ext uri="{FF2B5EF4-FFF2-40B4-BE49-F238E27FC236}">
                <a16:creationId xmlns:a16="http://schemas.microsoft.com/office/drawing/2014/main" id="{07CA74BC-7BDD-47FD-9B5E-A85A08E9B653}"/>
              </a:ext>
            </a:extLst>
          </p:cNvPr>
          <p:cNvSpPr/>
          <p:nvPr/>
        </p:nvSpPr>
        <p:spPr>
          <a:xfrm>
            <a:off x="861267" y="5923741"/>
            <a:ext cx="311600" cy="294984"/>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27" name="Google Shape;320;p31">
            <a:extLst>
              <a:ext uri="{FF2B5EF4-FFF2-40B4-BE49-F238E27FC236}">
                <a16:creationId xmlns:a16="http://schemas.microsoft.com/office/drawing/2014/main" id="{34214D0B-2005-4176-8427-7268D3BFE9C0}"/>
              </a:ext>
            </a:extLst>
          </p:cNvPr>
          <p:cNvSpPr/>
          <p:nvPr/>
        </p:nvSpPr>
        <p:spPr>
          <a:xfrm>
            <a:off x="2594893" y="5923742"/>
            <a:ext cx="311600" cy="304300"/>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28" name="Google Shape;307;p31">
            <a:extLst>
              <a:ext uri="{FF2B5EF4-FFF2-40B4-BE49-F238E27FC236}">
                <a16:creationId xmlns:a16="http://schemas.microsoft.com/office/drawing/2014/main" id="{156DA2DC-485A-4CDC-B0FB-664502B4145C}"/>
              </a:ext>
            </a:extLst>
          </p:cNvPr>
          <p:cNvSpPr txBox="1">
            <a:spLocks/>
          </p:cNvSpPr>
          <p:nvPr/>
        </p:nvSpPr>
        <p:spPr>
          <a:xfrm>
            <a:off x="3053386" y="5875067"/>
            <a:ext cx="1381815" cy="45806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Using Flatten</a:t>
            </a:r>
          </a:p>
        </p:txBody>
      </p:sp>
      <p:sp>
        <p:nvSpPr>
          <p:cNvPr id="29" name="Google Shape;481;p42">
            <a:extLst>
              <a:ext uri="{FF2B5EF4-FFF2-40B4-BE49-F238E27FC236}">
                <a16:creationId xmlns:a16="http://schemas.microsoft.com/office/drawing/2014/main" id="{7C6B71B2-CD43-4955-8CAF-B7E7F0511579}"/>
              </a:ext>
            </a:extLst>
          </p:cNvPr>
          <p:cNvSpPr txBox="1">
            <a:spLocks/>
          </p:cNvSpPr>
          <p:nvPr/>
        </p:nvSpPr>
        <p:spPr>
          <a:xfrm>
            <a:off x="774067" y="274633"/>
            <a:ext cx="8019200" cy="1143200"/>
          </a:xfrm>
          <a:prstGeom prst="rect">
            <a:avLst/>
          </a:prstGeom>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219170"/>
            <a:r>
              <a:rPr lang="en-US" sz="4267" b="1" kern="0" dirty="0">
                <a:solidFill>
                  <a:srgbClr val="FFFFFF"/>
                </a:solidFill>
                <a:latin typeface="Rubik" panose="02000604000000020004" pitchFamily="2" charset="-79"/>
                <a:cs typeface="Rubik" panose="02000604000000020004" pitchFamily="2" charset="-79"/>
              </a:rPr>
              <a:t>Results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Main Challenges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6" y="1803400"/>
            <a:ext cx="8379265"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Loss of information obtained from the image columns as a result of performing Flatten (converting the image to vector)</a:t>
            </a:r>
            <a:r>
              <a:rPr lang="en" sz="1867" b="1" dirty="0">
                <a:latin typeface="Rubik" panose="02000604000000020004" pitchFamily="2" charset="-79"/>
                <a:cs typeface="Rubik" panose="02000604000000020004" pitchFamily="2" charset="-79"/>
              </a:rPr>
              <a:t> </a:t>
            </a:r>
            <a:r>
              <a:rPr lang="en-US" sz="1867" b="1" u="sng" dirty="0">
                <a:latin typeface="Rubik" panose="02000604000000020004" pitchFamily="2" charset="-79"/>
                <a:cs typeface="Rubik" panose="02000604000000020004" pitchFamily="2" charset="-79"/>
              </a:rPr>
              <a:t>Overcoming</a:t>
            </a: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By using VGG</a:t>
            </a:r>
            <a:endParaRPr lang="he-IL" sz="1867" dirty="0">
              <a:latin typeface="Rubik" panose="02000604000000020004" pitchFamily="2" charset="-79"/>
              <a:cs typeface="Rubik" panose="02000604000000020004" pitchFamily="2" charset="-79"/>
            </a:endParaRPr>
          </a:p>
          <a:p>
            <a:r>
              <a:rPr lang="en-US" sz="1867" b="1" dirty="0">
                <a:latin typeface="Rubik" panose="02000604000000020004" pitchFamily="2" charset="-79"/>
                <a:cs typeface="Rubik" panose="02000604000000020004" pitchFamily="2" charset="-79"/>
              </a:rPr>
              <a:t>Classification into a larger number of classes                   </a:t>
            </a:r>
            <a:r>
              <a:rPr lang="en-US" sz="1867" b="1" u="sng" dirty="0">
                <a:latin typeface="Rubik" panose="02000604000000020004" pitchFamily="2" charset="-79"/>
                <a:cs typeface="Rubik" panose="02000604000000020004" pitchFamily="2" charset="-79"/>
              </a:rPr>
              <a:t>Overcoming</a:t>
            </a: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By using larger images that provide more                   information (224X224)</a:t>
            </a:r>
            <a:endParaRPr sz="1867"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6</a:t>
            </a:fld>
            <a:endParaRPr kern="0">
              <a:solidFill>
                <a:srgbClr val="FFFFFF"/>
              </a:solidFill>
              <a:latin typeface="Rubik" panose="02000604000000020004" pitchFamily="2" charset="-79"/>
              <a:cs typeface="Rubik" panose="02000604000000020004" pitchFamily="2" charset="-79"/>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Bilateral filter</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Noise removal while maintaining edges</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Gaussian Filter          Bilateral Filter</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7</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600CE6BF-B035-42DD-A72B-73C3FA008AFE}"/>
              </a:ext>
            </a:extLst>
          </p:cNvPr>
          <p:cNvPicPr>
            <a:picLocks noChangeAspect="1"/>
          </p:cNvPicPr>
          <p:nvPr/>
        </p:nvPicPr>
        <p:blipFill>
          <a:blip r:embed="rId3"/>
          <a:stretch>
            <a:fillRect/>
          </a:stretch>
        </p:blipFill>
        <p:spPr>
          <a:xfrm>
            <a:off x="3881398" y="2720269"/>
            <a:ext cx="4429205" cy="2185463"/>
          </a:xfrm>
          <a:prstGeom prst="rect">
            <a:avLst/>
          </a:prstGeom>
          <a:effectLst>
            <a:softEdge rad="38100"/>
          </a:effectLst>
        </p:spPr>
      </p:pic>
    </p:spTree>
    <p:extLst>
      <p:ext uri="{BB962C8B-B14F-4D97-AF65-F5344CB8AC3E}">
        <p14:creationId xmlns:p14="http://schemas.microsoft.com/office/powerpoint/2010/main" val="1565106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Sharp Via Laplacian Of Gaussian</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Sharpening edges by subtracting the second derivative of the</a:t>
            </a:r>
          </a:p>
          <a:p>
            <a:pPr marL="101597" indent="0">
              <a:buNone/>
            </a:pPr>
            <a:r>
              <a:rPr lang="en-US" sz="1867" dirty="0">
                <a:latin typeface="Rubik" panose="02000604000000020004" pitchFamily="2" charset="-79"/>
                <a:cs typeface="Rubik" panose="02000604000000020004" pitchFamily="2" charset="-79"/>
              </a:rPr>
              <a:t>         image from the original image</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Original                         Sharpen</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8</a:t>
            </a:fld>
            <a:endParaRPr kern="0">
              <a:solidFill>
                <a:srgbClr val="FFFFFF"/>
              </a:solidFill>
              <a:latin typeface="Rubik" panose="02000604000000020004" pitchFamily="2" charset="-79"/>
              <a:cs typeface="Rubik" panose="02000604000000020004" pitchFamily="2" charset="-79"/>
            </a:endParaRPr>
          </a:p>
        </p:txBody>
      </p:sp>
      <p:pic>
        <p:nvPicPr>
          <p:cNvPr id="8" name="תמונה 7">
            <a:extLst>
              <a:ext uri="{FF2B5EF4-FFF2-40B4-BE49-F238E27FC236}">
                <a16:creationId xmlns:a16="http://schemas.microsoft.com/office/drawing/2014/main" id="{5AB1827C-6D97-4FD1-A293-5F15437B5049}"/>
              </a:ext>
            </a:extLst>
          </p:cNvPr>
          <p:cNvPicPr>
            <a:picLocks noChangeAspect="1"/>
          </p:cNvPicPr>
          <p:nvPr/>
        </p:nvPicPr>
        <p:blipFill>
          <a:blip r:embed="rId3"/>
          <a:stretch>
            <a:fillRect/>
          </a:stretch>
        </p:blipFill>
        <p:spPr>
          <a:xfrm>
            <a:off x="3867203" y="3123940"/>
            <a:ext cx="2228797" cy="2228797"/>
          </a:xfrm>
          <a:prstGeom prst="rect">
            <a:avLst/>
          </a:prstGeom>
          <a:effectLst>
            <a:softEdge rad="38100"/>
          </a:effectLst>
        </p:spPr>
      </p:pic>
      <p:pic>
        <p:nvPicPr>
          <p:cNvPr id="10" name="תמונה 9">
            <a:extLst>
              <a:ext uri="{FF2B5EF4-FFF2-40B4-BE49-F238E27FC236}">
                <a16:creationId xmlns:a16="http://schemas.microsoft.com/office/drawing/2014/main" id="{4DBFC448-33FB-4DD3-B185-FCE339196B3D}"/>
              </a:ext>
            </a:extLst>
          </p:cNvPr>
          <p:cNvPicPr>
            <a:picLocks noChangeAspect="1"/>
          </p:cNvPicPr>
          <p:nvPr/>
        </p:nvPicPr>
        <p:blipFill>
          <a:blip r:embed="rId4"/>
          <a:stretch>
            <a:fillRect/>
          </a:stretch>
        </p:blipFill>
        <p:spPr>
          <a:xfrm>
            <a:off x="6173226" y="3123939"/>
            <a:ext cx="2228796" cy="2228796"/>
          </a:xfrm>
          <a:prstGeom prst="rect">
            <a:avLst/>
          </a:prstGeom>
          <a:effectLst>
            <a:softEdge rad="38100"/>
          </a:effectLst>
        </p:spPr>
      </p:pic>
    </p:spTree>
    <p:extLst>
      <p:ext uri="{BB962C8B-B14F-4D97-AF65-F5344CB8AC3E}">
        <p14:creationId xmlns:p14="http://schemas.microsoft.com/office/powerpoint/2010/main" val="4177086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Canny</a:t>
            </a:r>
          </a:p>
          <a:p>
            <a:pPr marL="101597" indent="0">
              <a:buNone/>
            </a:pPr>
            <a:r>
              <a:rPr lang="en-US" sz="1867" dirty="0">
                <a:latin typeface="Rubik" panose="02000604000000020004" pitchFamily="2" charset="-79"/>
                <a:cs typeface="Rubik" panose="02000604000000020004" pitchFamily="2" charset="-79"/>
              </a:rPr>
              <a:t>         Finding the edges by the first derivative of the image and filtering </a:t>
            </a:r>
          </a:p>
          <a:p>
            <a:pPr marL="101597" indent="0">
              <a:buNone/>
            </a:pPr>
            <a:r>
              <a:rPr lang="en-US" sz="1867" dirty="0">
                <a:latin typeface="Rubik" panose="02000604000000020004" pitchFamily="2" charset="-79"/>
                <a:cs typeface="Rubik" panose="02000604000000020004" pitchFamily="2" charset="-79"/>
              </a:rPr>
              <a:t>         the results with the assumption that the edges are long and </a:t>
            </a:r>
          </a:p>
          <a:p>
            <a:pPr marL="101597" indent="0">
              <a:buNone/>
            </a:pPr>
            <a:r>
              <a:rPr lang="en-US" sz="1867" dirty="0">
                <a:latin typeface="Rubik" panose="02000604000000020004" pitchFamily="2" charset="-79"/>
                <a:cs typeface="Rubik" panose="02000604000000020004" pitchFamily="2" charset="-79"/>
              </a:rPr>
              <a:t>         connected together (using angles)</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Original                         Edges</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9</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E6A1BE33-6614-4F0B-B9B3-C319724B73D9}"/>
              </a:ext>
            </a:extLst>
          </p:cNvPr>
          <p:cNvPicPr>
            <a:picLocks noChangeAspect="1"/>
          </p:cNvPicPr>
          <p:nvPr/>
        </p:nvPicPr>
        <p:blipFill>
          <a:blip r:embed="rId3"/>
          <a:stretch>
            <a:fillRect/>
          </a:stretch>
        </p:blipFill>
        <p:spPr>
          <a:xfrm>
            <a:off x="3810027" y="3546338"/>
            <a:ext cx="2273671" cy="2228796"/>
          </a:xfrm>
          <a:prstGeom prst="rect">
            <a:avLst/>
          </a:prstGeom>
          <a:effectLst>
            <a:softEdge rad="38100"/>
          </a:effectLst>
        </p:spPr>
      </p:pic>
      <p:pic>
        <p:nvPicPr>
          <p:cNvPr id="5" name="תמונה 4">
            <a:extLst>
              <a:ext uri="{FF2B5EF4-FFF2-40B4-BE49-F238E27FC236}">
                <a16:creationId xmlns:a16="http://schemas.microsoft.com/office/drawing/2014/main" id="{41752710-D451-4919-B587-CE1E51AE8118}"/>
              </a:ext>
            </a:extLst>
          </p:cNvPr>
          <p:cNvPicPr>
            <a:picLocks noChangeAspect="1"/>
          </p:cNvPicPr>
          <p:nvPr/>
        </p:nvPicPr>
        <p:blipFill>
          <a:blip r:embed="rId4"/>
          <a:stretch>
            <a:fillRect/>
          </a:stretch>
        </p:blipFill>
        <p:spPr>
          <a:xfrm>
            <a:off x="6173224" y="3546337"/>
            <a:ext cx="2274907" cy="2228795"/>
          </a:xfrm>
          <a:prstGeom prst="rect">
            <a:avLst/>
          </a:prstGeom>
          <a:effectLst>
            <a:softEdge rad="38100"/>
          </a:effectLst>
        </p:spPr>
      </p:pic>
    </p:spTree>
    <p:extLst>
      <p:ext uri="{BB962C8B-B14F-4D97-AF65-F5344CB8AC3E}">
        <p14:creationId xmlns:p14="http://schemas.microsoft.com/office/powerpoint/2010/main" val="3943569230"/>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liena template">
  <a:themeElements>
    <a:clrScheme name="Custom 347">
      <a:dk1>
        <a:srgbClr val="050060"/>
      </a:dk1>
      <a:lt1>
        <a:srgbClr val="FFFFFF"/>
      </a:lt1>
      <a:dk2>
        <a:srgbClr val="585963"/>
      </a:dk2>
      <a:lt2>
        <a:srgbClr val="F3F3F3"/>
      </a:lt2>
      <a:accent1>
        <a:srgbClr val="0A2F9E"/>
      </a:accent1>
      <a:accent2>
        <a:srgbClr val="3544FF"/>
      </a:accent2>
      <a:accent3>
        <a:srgbClr val="24D6FF"/>
      </a:accent3>
      <a:accent4>
        <a:srgbClr val="00FFFF"/>
      </a:accent4>
      <a:accent5>
        <a:srgbClr val="A458FF"/>
      </a:accent5>
      <a:accent6>
        <a:srgbClr val="D392FF"/>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259</TotalTime>
  <Words>1136</Words>
  <Application>Microsoft Office PowerPoint</Application>
  <PresentationFormat>מסך רחב</PresentationFormat>
  <Paragraphs>189</Paragraphs>
  <Slides>27</Slides>
  <Notes>20</Notes>
  <HiddenSlides>0</HiddenSlides>
  <MMClips>0</MMClips>
  <ScaleCrop>false</ScaleCrop>
  <HeadingPairs>
    <vt:vector size="6" baseType="variant">
      <vt:variant>
        <vt:lpstr>גופנים בשימוש</vt:lpstr>
      </vt:variant>
      <vt:variant>
        <vt:i4>6</vt:i4>
      </vt:variant>
      <vt:variant>
        <vt:lpstr>ערכת נושא</vt:lpstr>
      </vt:variant>
      <vt:variant>
        <vt:i4>2</vt:i4>
      </vt:variant>
      <vt:variant>
        <vt:lpstr>כותרות שקופיות</vt:lpstr>
      </vt:variant>
      <vt:variant>
        <vt:i4>27</vt:i4>
      </vt:variant>
    </vt:vector>
  </HeadingPairs>
  <TitlesOfParts>
    <vt:vector size="35" baseType="lpstr">
      <vt:lpstr>Arial</vt:lpstr>
      <vt:lpstr>Calibri</vt:lpstr>
      <vt:lpstr>Calibri Light</vt:lpstr>
      <vt:lpstr>Lexend Deca</vt:lpstr>
      <vt:lpstr>Muli</vt:lpstr>
      <vt:lpstr>Rubik</vt:lpstr>
      <vt:lpstr>ערכת נושא Office</vt:lpstr>
      <vt:lpstr>Aliena template</vt:lpstr>
      <vt:lpstr>Car Damage Assessment Using Machine Learning</vt:lpstr>
      <vt:lpstr>The essence of the database:</vt:lpstr>
      <vt:lpstr>Questions about the database:</vt:lpstr>
      <vt:lpstr>Algorithms</vt:lpstr>
      <vt:lpstr>מצגת של PowerPoint‏</vt:lpstr>
      <vt:lpstr>Main Challenges</vt:lpstr>
      <vt:lpstr>Techniques</vt:lpstr>
      <vt:lpstr>Techniques</vt:lpstr>
      <vt:lpstr>Techniques</vt:lpstr>
      <vt:lpstr>Techniques</vt:lpstr>
      <vt:lpstr>Techniques</vt:lpstr>
      <vt:lpstr>Techniques</vt:lpstr>
      <vt:lpstr>Techniques</vt:lpstr>
      <vt:lpstr>Techniques</vt:lpstr>
      <vt:lpstr>Techniques</vt:lpstr>
      <vt:lpstr>Techniques</vt:lpstr>
      <vt:lpstr>Techniques Results</vt:lpstr>
      <vt:lpstr>Analysis Of The Techniques</vt:lpstr>
      <vt:lpstr>Analysis Of The Algorithms</vt:lpstr>
      <vt:lpstr>Rising Trend In Success Rates</vt:lpstr>
      <vt:lpstr>K-Nearest Neighbors Algorithm</vt:lpstr>
      <vt:lpstr>Decision Tree Algorithm</vt:lpstr>
      <vt:lpstr>k-NN vs DT</vt:lpstr>
      <vt:lpstr>SVM vs DT &amp; k-NN</vt:lpstr>
      <vt:lpstr>SVM vs CNN</vt:lpstr>
      <vt:lpstr>Credits</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Damage Assessment Using Machine Learning</dc:title>
  <dc:creator>אלמוג יעקב מעטוף</dc:creator>
  <cp:lastModifiedBy>אלמוג יעקב מעטוף</cp:lastModifiedBy>
  <cp:revision>8</cp:revision>
  <dcterms:created xsi:type="dcterms:W3CDTF">2022-07-13T16:14:18Z</dcterms:created>
  <dcterms:modified xsi:type="dcterms:W3CDTF">2022-07-14T10:06:11Z</dcterms:modified>
</cp:coreProperties>
</file>

<file path=docProps/thumbnail.jpeg>
</file>